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png&amp;w=640&amp;q=75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36"/>
  </p:notesMasterIdLst>
  <p:sldIdLst>
    <p:sldId id="279" r:id="rId5"/>
    <p:sldId id="2073" r:id="rId6"/>
    <p:sldId id="2076" r:id="rId7"/>
    <p:sldId id="2078" r:id="rId8"/>
    <p:sldId id="2080" r:id="rId9"/>
    <p:sldId id="1998" r:id="rId10"/>
    <p:sldId id="2126" r:id="rId11"/>
    <p:sldId id="281" r:id="rId12"/>
    <p:sldId id="282" r:id="rId13"/>
    <p:sldId id="284" r:id="rId14"/>
    <p:sldId id="283" r:id="rId15"/>
    <p:sldId id="1982" r:id="rId16"/>
    <p:sldId id="2125" r:id="rId17"/>
    <p:sldId id="2131" r:id="rId18"/>
    <p:sldId id="2088" r:id="rId19"/>
    <p:sldId id="2089" r:id="rId20"/>
    <p:sldId id="2090" r:id="rId21"/>
    <p:sldId id="2121" r:id="rId22"/>
    <p:sldId id="2122" r:id="rId23"/>
    <p:sldId id="2092" r:id="rId24"/>
    <p:sldId id="2094" r:id="rId25"/>
    <p:sldId id="2095" r:id="rId26"/>
    <p:sldId id="2096" r:id="rId27"/>
    <p:sldId id="2097" r:id="rId28"/>
    <p:sldId id="2098" r:id="rId29"/>
    <p:sldId id="2099" r:id="rId30"/>
    <p:sldId id="2100" r:id="rId31"/>
    <p:sldId id="2101" r:id="rId32"/>
    <p:sldId id="2102" r:id="rId33"/>
    <p:sldId id="2130" r:id="rId34"/>
    <p:sldId id="467" r:id="rId3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3B9E8A6-E595-4CD3-BABC-206C4C59F7F6}" v="53" dt="2026-09-17T22:40:52.8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206" autoAdjust="0"/>
    <p:restoredTop sz="94660"/>
  </p:normalViewPr>
  <p:slideViewPr>
    <p:cSldViewPr snapToGrid="0">
      <p:cViewPr>
        <p:scale>
          <a:sx n="60" d="100"/>
          <a:sy n="60" d="100"/>
        </p:scale>
        <p:origin x="364" y="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853B7B-F778-479A-8DB2-419CB8D0FCCA}" type="datetimeFigureOut">
              <a:rPr lang="pt-BR" smtClean="0"/>
              <a:t>17/09/2026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E4F06C-A327-4861-AA39-1927DCE8BD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3296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90A13-D0E4-4B35-8616-313647D1FD6D}" type="slidenum">
              <a:rPr lang="pt-BR" smtClean="0"/>
              <a:pPr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85239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6F91A-226D-6E04-AF9D-C86268CDD4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64A8B884-33C0-DCC0-4A13-952E0587AA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08FD2D4B-B920-8FF4-8BE7-3655A6BA3F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8FE8F82-B28D-BD19-F05D-E4A6404872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1C2B45-67B5-4FD3-BE93-C0F756A82B44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14521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9BE5B0-7062-41B8-B541-FD1E5A177A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8114883B-9EAB-E743-30E4-4FFD90152F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4407D5B7-823A-31EE-CB01-55F0936D3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3D5B19C-4C74-E735-B048-2A72035316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1C2B45-67B5-4FD3-BE93-C0F756A82B44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79053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 instrumento varia a depender do modelo que se está contratando o serviço de saúde.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E4F06C-A327-4861-AA39-1927DCE8BDA1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15202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24FD93-053F-9D1D-CE00-A23FF5B76E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1A9C501E-AA88-DCE3-0EB6-27D5EEF78E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15DE4090-4E80-FBA3-AC54-F3B0DC42C7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0286C63-F039-7475-4413-740AD4A787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1C2B45-67B5-4FD3-BE93-C0F756A82B44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51344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Caso real – meta pactuada muito além da capacidade instalada.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E4F06C-A327-4861-AA39-1927DCE8BDA1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83407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Contrato precisa ter taxa de ocupação, taxa de giro de leito.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E4F06C-A327-4861-AA39-1927DCE8BDA1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38327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Alta segura, sala de alta.</a:t>
            </a:r>
            <a:br>
              <a:rPr lang="pt-BR" dirty="0"/>
            </a:br>
            <a:r>
              <a:rPr lang="pt-BR" dirty="0"/>
              <a:t>Pode vincular à parcela variável do contrato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E4F06C-A327-4861-AA39-1927DCE8BDA1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31692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err="1"/>
              <a:t>Check</a:t>
            </a:r>
            <a:r>
              <a:rPr lang="pt-BR" dirty="0"/>
              <a:t> </a:t>
            </a:r>
            <a:r>
              <a:rPr lang="pt-BR" dirty="0" err="1"/>
              <a:t>list</a:t>
            </a:r>
            <a:r>
              <a:rPr lang="pt-BR" dirty="0"/>
              <a:t> focado na redução de custo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E4F06C-A327-4861-AA39-1927DCE8BDA1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60396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0" y="0"/>
            <a:ext cx="12192000" cy="40005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3354"/>
                    </a14:imgEffect>
                    <a14:imgEffect>
                      <a14:brightnessContrast bright="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1034" t="74436" b="1"/>
          <a:stretch/>
        </p:blipFill>
        <p:spPr>
          <a:xfrm>
            <a:off x="6709025" y="-64207"/>
            <a:ext cx="5482975" cy="4153123"/>
          </a:xfrm>
          <a:prstGeom prst="rect">
            <a:avLst/>
          </a:prstGeom>
          <a:noFill/>
        </p:spPr>
      </p:pic>
      <p:sp>
        <p:nvSpPr>
          <p:cNvPr id="14" name="Retângulo 13"/>
          <p:cNvSpPr/>
          <p:nvPr/>
        </p:nvSpPr>
        <p:spPr>
          <a:xfrm>
            <a:off x="11498580" y="6137910"/>
            <a:ext cx="605790" cy="7200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38200" y="1678193"/>
            <a:ext cx="6659880" cy="1831770"/>
          </a:xfrm>
          <a:prstGeom prst="rect">
            <a:avLst/>
          </a:prstGeom>
        </p:spPr>
        <p:txBody>
          <a:bodyPr anchor="b"/>
          <a:lstStyle>
            <a:lvl1pPr algn="l">
              <a:defRPr sz="60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38200" y="4894729"/>
            <a:ext cx="10515600" cy="1325096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667A2-33DB-4462-B1E0-9B7FB4B276C5}" type="datetimeFigureOut">
              <a:rPr lang="pt-BR" smtClean="0"/>
              <a:t>17/09/2026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74F52-A495-43D2-9C01-B105E382BB98}" type="slidenum">
              <a:rPr lang="pt-BR" smtClean="0"/>
              <a:t>‹nº›</a:t>
            </a:fld>
            <a:endParaRPr lang="pt-BR"/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80530"/>
            <a:ext cx="2218763" cy="403584"/>
          </a:xfrm>
          <a:prstGeom prst="rect">
            <a:avLst/>
          </a:prstGeom>
        </p:spPr>
      </p:pic>
      <p:sp>
        <p:nvSpPr>
          <p:cNvPr id="8" name="Triângulo isósceles 7"/>
          <p:cNvSpPr/>
          <p:nvPr/>
        </p:nvSpPr>
        <p:spPr>
          <a:xfrm rot="10800000">
            <a:off x="723900" y="3876621"/>
            <a:ext cx="556260" cy="384284"/>
          </a:xfrm>
          <a:prstGeom prst="triangle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815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riângulo isósceles 8"/>
          <p:cNvSpPr/>
          <p:nvPr/>
        </p:nvSpPr>
        <p:spPr>
          <a:xfrm rot="10800000">
            <a:off x="723900" y="1172866"/>
            <a:ext cx="556260" cy="384284"/>
          </a:xfrm>
          <a:prstGeom prst="triangle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0" y="0"/>
            <a:ext cx="12192000" cy="133731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505"/>
          <a:stretch/>
        </p:blipFill>
        <p:spPr>
          <a:xfrm>
            <a:off x="0" y="-11430"/>
            <a:ext cx="12192000" cy="1404135"/>
          </a:xfrm>
          <a:prstGeom prst="rect">
            <a:avLst/>
          </a:prstGeom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667A2-33DB-4462-B1E0-9B7FB4B276C5}" type="datetimeFigureOut">
              <a:rPr lang="pt-BR" smtClean="0"/>
              <a:t>17/09/2026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74F52-A495-43D2-9C01-B105E382BB98}" type="slidenum">
              <a:rPr lang="pt-BR" smtClean="0"/>
              <a:t>‹nº›</a:t>
            </a:fld>
            <a:endParaRPr lang="pt-BR"/>
          </a:p>
        </p:txBody>
      </p:sp>
      <p:sp>
        <p:nvSpPr>
          <p:cNvPr id="14" name="Título 1"/>
          <p:cNvSpPr>
            <a:spLocks noGrp="1"/>
          </p:cNvSpPr>
          <p:nvPr>
            <p:ph type="ctrTitle"/>
          </p:nvPr>
        </p:nvSpPr>
        <p:spPr>
          <a:xfrm>
            <a:off x="838200" y="249443"/>
            <a:ext cx="9829800" cy="1087867"/>
          </a:xfrm>
          <a:prstGeom prst="rect">
            <a:avLst/>
          </a:prstGeom>
        </p:spPr>
        <p:txBody>
          <a:bodyPr anchor="b" anchorCtr="0"/>
          <a:lstStyle>
            <a:lvl1pPr algn="l">
              <a:defRPr sz="4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15590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/>
          <p:cNvSpPr/>
          <p:nvPr/>
        </p:nvSpPr>
        <p:spPr>
          <a:xfrm>
            <a:off x="0" y="0"/>
            <a:ext cx="12192000" cy="133731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505"/>
          <a:stretch/>
        </p:blipFill>
        <p:spPr>
          <a:xfrm>
            <a:off x="0" y="-11430"/>
            <a:ext cx="12192000" cy="1404135"/>
          </a:xfrm>
          <a:prstGeom prst="rect">
            <a:avLst/>
          </a:prstGeom>
        </p:spPr>
      </p:pic>
      <p:sp>
        <p:nvSpPr>
          <p:cNvPr id="13" name="Triângulo isósceles 12"/>
          <p:cNvSpPr/>
          <p:nvPr/>
        </p:nvSpPr>
        <p:spPr>
          <a:xfrm rot="10800000">
            <a:off x="723900" y="1172866"/>
            <a:ext cx="556260" cy="384284"/>
          </a:xfrm>
          <a:prstGeom prst="triangle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BR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667A2-33DB-4462-B1E0-9B7FB4B276C5}" type="datetimeFigureOut">
              <a:rPr lang="pt-BR" smtClean="0"/>
              <a:t>17/09/2026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74F52-A495-43D2-9C01-B105E382BB98}" type="slidenum">
              <a:rPr lang="pt-BR" smtClean="0"/>
              <a:t>‹nº›</a:t>
            </a:fld>
            <a:endParaRPr lang="pt-BR"/>
          </a:p>
        </p:txBody>
      </p:sp>
      <p:sp>
        <p:nvSpPr>
          <p:cNvPr id="11" name="Título 1"/>
          <p:cNvSpPr>
            <a:spLocks noGrp="1"/>
          </p:cNvSpPr>
          <p:nvPr>
            <p:ph type="ctrTitle"/>
          </p:nvPr>
        </p:nvSpPr>
        <p:spPr>
          <a:xfrm>
            <a:off x="838200" y="249443"/>
            <a:ext cx="9829800" cy="1087867"/>
          </a:xfrm>
          <a:prstGeom prst="rect">
            <a:avLst/>
          </a:prstGeom>
        </p:spPr>
        <p:txBody>
          <a:bodyPr anchor="b" anchorCtr="0"/>
          <a:lstStyle>
            <a:lvl1pPr algn="l">
              <a:defRPr sz="4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73141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/>
          <p:cNvSpPr/>
          <p:nvPr/>
        </p:nvSpPr>
        <p:spPr>
          <a:xfrm>
            <a:off x="0" y="0"/>
            <a:ext cx="12192000" cy="133731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505"/>
          <a:stretch/>
        </p:blipFill>
        <p:spPr>
          <a:xfrm>
            <a:off x="0" y="-11430"/>
            <a:ext cx="12192000" cy="1404135"/>
          </a:xfrm>
          <a:prstGeom prst="rect">
            <a:avLst/>
          </a:prstGeom>
        </p:spPr>
      </p:pic>
      <p:sp>
        <p:nvSpPr>
          <p:cNvPr id="14" name="Triângulo isósceles 13"/>
          <p:cNvSpPr/>
          <p:nvPr/>
        </p:nvSpPr>
        <p:spPr>
          <a:xfrm rot="10800000">
            <a:off x="723900" y="1172866"/>
            <a:ext cx="556260" cy="384284"/>
          </a:xfrm>
          <a:prstGeom prst="triangle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ctr" anchorCtr="0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BR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ctr" anchorCtr="0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667A2-33DB-4462-B1E0-9B7FB4B276C5}" type="datetimeFigureOut">
              <a:rPr lang="pt-BR" smtClean="0"/>
              <a:t>17/09/2026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74F52-A495-43D2-9C01-B105E382BB98}" type="slidenum">
              <a:rPr lang="pt-BR" smtClean="0"/>
              <a:t>‹nº›</a:t>
            </a:fld>
            <a:endParaRPr lang="pt-BR"/>
          </a:p>
        </p:txBody>
      </p:sp>
      <p:sp>
        <p:nvSpPr>
          <p:cNvPr id="12" name="Título 1"/>
          <p:cNvSpPr>
            <a:spLocks noGrp="1"/>
          </p:cNvSpPr>
          <p:nvPr>
            <p:ph type="ctrTitle"/>
          </p:nvPr>
        </p:nvSpPr>
        <p:spPr>
          <a:xfrm>
            <a:off x="838200" y="249443"/>
            <a:ext cx="9829800" cy="1087867"/>
          </a:xfrm>
          <a:prstGeom prst="rect">
            <a:avLst/>
          </a:prstGeom>
        </p:spPr>
        <p:txBody>
          <a:bodyPr anchor="b" anchorCtr="0"/>
          <a:lstStyle>
            <a:lvl1pPr algn="l">
              <a:defRPr sz="4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51562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12192000" cy="133731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505"/>
          <a:stretch/>
        </p:blipFill>
        <p:spPr>
          <a:xfrm>
            <a:off x="0" y="-11430"/>
            <a:ext cx="12192000" cy="1404135"/>
          </a:xfrm>
          <a:prstGeom prst="rect">
            <a:avLst/>
          </a:prstGeom>
        </p:spPr>
      </p:pic>
      <p:sp>
        <p:nvSpPr>
          <p:cNvPr id="6" name="Triângulo isósceles 5"/>
          <p:cNvSpPr/>
          <p:nvPr/>
        </p:nvSpPr>
        <p:spPr>
          <a:xfrm rot="10800000">
            <a:off x="723900" y="1172866"/>
            <a:ext cx="556260" cy="384284"/>
          </a:xfrm>
          <a:prstGeom prst="triangle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Título 1"/>
          <p:cNvSpPr>
            <a:spLocks noGrp="1"/>
          </p:cNvSpPr>
          <p:nvPr>
            <p:ph type="ctrTitle"/>
          </p:nvPr>
        </p:nvSpPr>
        <p:spPr>
          <a:xfrm>
            <a:off x="838200" y="249443"/>
            <a:ext cx="9829800" cy="1087867"/>
          </a:xfrm>
          <a:prstGeom prst="rect">
            <a:avLst/>
          </a:prstGeom>
        </p:spPr>
        <p:txBody>
          <a:bodyPr anchor="b" anchorCtr="0"/>
          <a:lstStyle>
            <a:lvl1pPr algn="l">
              <a:defRPr sz="4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97381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 1"/>
          <p:cNvSpPr/>
          <p:nvPr/>
        </p:nvSpPr>
        <p:spPr>
          <a:xfrm>
            <a:off x="11315700" y="6183630"/>
            <a:ext cx="876300" cy="6809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04"/>
            <a:ext cx="12192000" cy="6851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611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0" y="0"/>
            <a:ext cx="12192000" cy="1602889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76"/>
            <a:ext cx="12192000" cy="6851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648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ítulo e conteú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616227" y="4609134"/>
            <a:ext cx="10737574" cy="1325563"/>
          </a:xfrm>
        </p:spPr>
        <p:txBody>
          <a:bodyPr>
            <a:normAutofit/>
          </a:bodyPr>
          <a:lstStyle>
            <a:lvl1pPr>
              <a:defRPr sz="54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Capítulo 1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48787-2E02-4697-81D2-4D6EDBB1547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17/09/2026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A014F-4D07-4CB3-A172-E0A018AA01F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924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4667A2-33DB-4462-B1E0-9B7FB4B276C5}" type="datetimeFigureOut">
              <a:rPr lang="pt-BR" smtClean="0"/>
              <a:t>17/09/2026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374F52-A495-43D2-9C01-B105E382BB98}" type="slidenum">
              <a:rPr lang="pt-BR" smtClean="0"/>
              <a:t>‹nº›</a:t>
            </a:fld>
            <a:endParaRPr lang="pt-BR"/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3340" y="6271451"/>
            <a:ext cx="595275" cy="507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195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3">
              <a:lumMod val="20000"/>
              <a:lumOff val="80000"/>
            </a:schemeClr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&amp;w=640&amp;q=75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>
          <a:xfrm>
            <a:off x="135082" y="1274618"/>
            <a:ext cx="6887043" cy="2424337"/>
          </a:xfrm>
        </p:spPr>
        <p:txBody>
          <a:bodyPr anchor="ctr">
            <a:noAutofit/>
          </a:bodyPr>
          <a:lstStyle/>
          <a:p>
            <a:pPr>
              <a:spcBef>
                <a:spcPts val="1800"/>
              </a:spcBef>
              <a:spcAft>
                <a:spcPts val="1200"/>
              </a:spcAft>
            </a:pPr>
            <a:r>
              <a:rPr lang="pt-BR" sz="4000" dirty="0"/>
              <a:t>Auditoria em contratualização de hospitais no SUS: </a:t>
            </a:r>
            <a:r>
              <a:rPr lang="pt-BR" sz="3800" dirty="0"/>
              <a:t>requisitos para redução do custo hospitalar</a:t>
            </a:r>
            <a:endParaRPr lang="pt-BR" sz="3800" b="1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477295" y="4760472"/>
            <a:ext cx="1123740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cs typeface="Times New Roman" panose="02020603050405020304" pitchFamily="18" charset="0"/>
              </a:rPr>
              <a:t>Vinícius Augusto Guimarães</a:t>
            </a:r>
          </a:p>
          <a:p>
            <a:r>
              <a:rPr lang="pt-BR" sz="2000" dirty="0" err="1">
                <a:cs typeface="Times New Roman" panose="02020603050405020304" pitchFamily="18" charset="0"/>
              </a:rPr>
              <a:t>Auditor-Chefe</a:t>
            </a:r>
            <a:r>
              <a:rPr lang="pt-BR" sz="2000" dirty="0">
                <a:cs typeface="Times New Roman" panose="02020603050405020304" pitchFamily="18" charset="0"/>
              </a:rPr>
              <a:t> Adjunto</a:t>
            </a:r>
          </a:p>
          <a:p>
            <a:r>
              <a:rPr lang="pt-BR" sz="2000" dirty="0">
                <a:cs typeface="Times New Roman" panose="02020603050405020304" pitchFamily="18" charset="0"/>
              </a:rPr>
              <a:t>Unidade de Auditoria Especializada em Saúde – AudSaúde / TCU</a:t>
            </a:r>
          </a:p>
        </p:txBody>
      </p:sp>
    </p:spTree>
    <p:extLst>
      <p:ext uri="{BB962C8B-B14F-4D97-AF65-F5344CB8AC3E}">
        <p14:creationId xmlns:p14="http://schemas.microsoft.com/office/powerpoint/2010/main" val="1271364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BC4F12-8A06-5E94-83E6-81AC85978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6F776B6-3F1A-2588-C4E0-06642E5FFA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3852" y="2031101"/>
            <a:ext cx="4818578" cy="351194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pt-BR" sz="2400" dirty="0">
                <a:ea typeface="Calibri" panose="020F0502020204030204" pitchFamily="34" charset="0"/>
              </a:rPr>
              <a:t>A contratualização de hospitais é um processo formal que estabelece a </a:t>
            </a:r>
            <a:r>
              <a:rPr lang="pt-BR" sz="2400" b="1" dirty="0">
                <a:ea typeface="Calibri" panose="020F0502020204030204" pitchFamily="34" charset="0"/>
              </a:rPr>
              <a:t>relação</a:t>
            </a:r>
            <a:r>
              <a:rPr lang="pt-BR" sz="2400" dirty="0">
                <a:ea typeface="Calibri" panose="020F0502020204030204" pitchFamily="34" charset="0"/>
              </a:rPr>
              <a:t> entre o </a:t>
            </a:r>
            <a:r>
              <a:rPr lang="pt-BR" sz="2400" b="1" dirty="0">
                <a:ea typeface="Calibri" panose="020F0502020204030204" pitchFamily="34" charset="0"/>
              </a:rPr>
              <a:t>gestor</a:t>
            </a:r>
            <a:r>
              <a:rPr lang="pt-BR" sz="2400" dirty="0">
                <a:ea typeface="Calibri" panose="020F0502020204030204" pitchFamily="34" charset="0"/>
              </a:rPr>
              <a:t> público de saúde e os </a:t>
            </a:r>
            <a:r>
              <a:rPr lang="pt-BR" sz="2400" b="1" dirty="0">
                <a:ea typeface="Calibri" panose="020F0502020204030204" pitchFamily="34" charset="0"/>
              </a:rPr>
              <a:t>hospitais</a:t>
            </a:r>
            <a:r>
              <a:rPr lang="pt-BR" sz="2400" dirty="0">
                <a:ea typeface="Calibri" panose="020F0502020204030204" pitchFamily="34" charset="0"/>
              </a:rPr>
              <a:t> que fazem parte do SUS.</a:t>
            </a:r>
            <a:endParaRPr lang="pt-BR" sz="240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D44850E-0A77-6EE2-E8CE-1722AB044E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6840" y="0"/>
            <a:ext cx="5632835" cy="1200361"/>
          </a:xfrm>
        </p:spPr>
        <p:txBody>
          <a:bodyPr anchor="b">
            <a:noAutofit/>
          </a:bodyPr>
          <a:lstStyle/>
          <a:p>
            <a:r>
              <a:rPr lang="pt-BR" sz="3200" dirty="0"/>
              <a:t>Conceito de contratualização de serviços hospitalares</a:t>
            </a:r>
          </a:p>
        </p:txBody>
      </p:sp>
      <p:pic>
        <p:nvPicPr>
          <p:cNvPr id="4" name="Imagem 3" descr="Uma imagem contendo Linha do tempo&#10;&#10;Descrição gerada automaticamente">
            <a:extLst>
              <a:ext uri="{FF2B5EF4-FFF2-40B4-BE49-F238E27FC236}">
                <a16:creationId xmlns:a16="http://schemas.microsoft.com/office/drawing/2014/main" id="{ECD82F0A-A0C2-5F52-4506-F74FAE2064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71992" y="1643864"/>
            <a:ext cx="4529325" cy="45293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1357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5CF62C2-61A2-6DCF-BE91-B0E6841EFB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Linha do tempo&#10;&#10;Descrição gerada automaticamente com confiança baixa">
            <a:extLst>
              <a:ext uri="{FF2B5EF4-FFF2-40B4-BE49-F238E27FC236}">
                <a16:creationId xmlns:a16="http://schemas.microsoft.com/office/drawing/2014/main" id="{6F343A4E-567E-7221-7623-90D0BFE6A5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54858" y="1862704"/>
            <a:ext cx="4584637" cy="45846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5BB575EB-F925-18BE-D12D-12546351EA12}"/>
              </a:ext>
            </a:extLst>
          </p:cNvPr>
          <p:cNvSpPr txBox="1">
            <a:spLocks/>
          </p:cNvSpPr>
          <p:nvPr/>
        </p:nvSpPr>
        <p:spPr>
          <a:xfrm>
            <a:off x="506840" y="0"/>
            <a:ext cx="5632835" cy="1200361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pt-BR" sz="3200"/>
              <a:t>Conceito de contratualização de serviços hospitalares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48104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B4C4B0-B82A-D49A-027B-03B4143F75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Diagrama&#10;&#10;Descrição gerada automaticamente">
            <a:extLst>
              <a:ext uri="{FF2B5EF4-FFF2-40B4-BE49-F238E27FC236}">
                <a16:creationId xmlns:a16="http://schemas.microsoft.com/office/drawing/2014/main" id="{0407ED3C-3E63-037B-3C52-CF4E04E1026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64" b="9874"/>
          <a:stretch/>
        </p:blipFill>
        <p:spPr bwMode="auto">
          <a:xfrm>
            <a:off x="2648712" y="2441258"/>
            <a:ext cx="6894576" cy="300536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44FAD7CD-CB9A-E33D-0477-A499D4798E4E}"/>
              </a:ext>
            </a:extLst>
          </p:cNvPr>
          <p:cNvSpPr txBox="1">
            <a:spLocks/>
          </p:cNvSpPr>
          <p:nvPr/>
        </p:nvSpPr>
        <p:spPr>
          <a:xfrm>
            <a:off x="506840" y="0"/>
            <a:ext cx="5632835" cy="1200361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pt-BR" sz="3200" dirty="0"/>
              <a:t>Finalidade da contratualização</a:t>
            </a:r>
          </a:p>
        </p:txBody>
      </p:sp>
    </p:spTree>
    <p:extLst>
      <p:ext uri="{BB962C8B-B14F-4D97-AF65-F5344CB8AC3E}">
        <p14:creationId xmlns:p14="http://schemas.microsoft.com/office/powerpoint/2010/main" val="2275840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BAB325-0ECA-C7F2-99A5-6D4C495F71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Diagrama&#10;&#10;Descrição gerada automaticamente">
            <a:extLst>
              <a:ext uri="{FF2B5EF4-FFF2-40B4-BE49-F238E27FC236}">
                <a16:creationId xmlns:a16="http://schemas.microsoft.com/office/drawing/2014/main" id="{9238AF1D-575A-2051-C410-F59EC42C4ECF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79"/>
          <a:stretch>
            <a:fillRect/>
          </a:stretch>
        </p:blipFill>
        <p:spPr bwMode="auto">
          <a:xfrm>
            <a:off x="3226572" y="1869897"/>
            <a:ext cx="5826205" cy="43539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48584AF5-22AC-BADC-50F4-D1F74BD88B4E}"/>
              </a:ext>
            </a:extLst>
          </p:cNvPr>
          <p:cNvSpPr txBox="1">
            <a:spLocks/>
          </p:cNvSpPr>
          <p:nvPr/>
        </p:nvSpPr>
        <p:spPr>
          <a:xfrm>
            <a:off x="506840" y="0"/>
            <a:ext cx="5632835" cy="1200361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pt-BR" sz="3200" dirty="0"/>
              <a:t>Instrumentos formais de contratualização</a:t>
            </a:r>
          </a:p>
        </p:txBody>
      </p:sp>
    </p:spTree>
    <p:extLst>
      <p:ext uri="{BB962C8B-B14F-4D97-AF65-F5344CB8AC3E}">
        <p14:creationId xmlns:p14="http://schemas.microsoft.com/office/powerpoint/2010/main" val="4039573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19EA72-5564-A997-2035-EDDAB846B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Diagrama, Forma&#10;&#10;Descrição gerada automaticamente com confiança média">
            <a:extLst>
              <a:ext uri="{FF2B5EF4-FFF2-40B4-BE49-F238E27FC236}">
                <a16:creationId xmlns:a16="http://schemas.microsoft.com/office/drawing/2014/main" id="{B54B8496-39F7-6602-242A-BCC650C650B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34308" y="1680886"/>
            <a:ext cx="4849402" cy="481303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14AC1A55-2B79-C313-AEED-ECAAA089B96D}"/>
              </a:ext>
            </a:extLst>
          </p:cNvPr>
          <p:cNvSpPr txBox="1">
            <a:spLocks/>
          </p:cNvSpPr>
          <p:nvPr/>
        </p:nvSpPr>
        <p:spPr>
          <a:xfrm>
            <a:off x="506840" y="0"/>
            <a:ext cx="5632835" cy="1200361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pt-BR" sz="3200" dirty="0"/>
              <a:t>Elaboração do documento descritivo</a:t>
            </a:r>
          </a:p>
        </p:txBody>
      </p:sp>
    </p:spTree>
    <p:extLst>
      <p:ext uri="{BB962C8B-B14F-4D97-AF65-F5344CB8AC3E}">
        <p14:creationId xmlns:p14="http://schemas.microsoft.com/office/powerpoint/2010/main" val="2193696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 descr="Referencial-SUS_Digital-CAPA.png">
            <a:extLst>
              <a:ext uri="{FF2B5EF4-FFF2-40B4-BE49-F238E27FC236}">
                <a16:creationId xmlns:a16="http://schemas.microsoft.com/office/drawing/2014/main" id="{8042D686-A0CF-C8AF-088F-A5C205D55D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53986" y="1825625"/>
            <a:ext cx="3284028" cy="4351338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122335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32D6BB5-48EE-325D-D01F-A8F8B27DF0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0436" y="1781201"/>
            <a:ext cx="10782652" cy="4351096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2400" b="1" dirty="0"/>
              <a:t>CAPÍTULO 1</a:t>
            </a:r>
          </a:p>
          <a:p>
            <a:pPr marL="0" indent="0">
              <a:buNone/>
            </a:pPr>
            <a:r>
              <a:rPr lang="pt-BR" sz="2400" b="1" dirty="0"/>
              <a:t>Fundamentos da contratualização de hospitais no SUS</a:t>
            </a:r>
          </a:p>
          <a:p>
            <a:pPr marL="0" indent="0">
              <a:buNone/>
            </a:pPr>
            <a:r>
              <a:rPr lang="pt-BR" sz="2400" dirty="0"/>
              <a:t>1. Contratualização de hospitais no SUS</a:t>
            </a:r>
          </a:p>
          <a:p>
            <a:pPr marL="0" indent="0">
              <a:buNone/>
            </a:pPr>
            <a:r>
              <a:rPr lang="pt-BR" sz="2400" dirty="0"/>
              <a:t>2. Finalidade da contratualização</a:t>
            </a:r>
          </a:p>
          <a:p>
            <a:pPr marL="0" indent="0">
              <a:buNone/>
            </a:pPr>
            <a:r>
              <a:rPr lang="pt-BR" sz="2400" dirty="0"/>
              <a:t>3. Cada hospital deve ser contratualizado por apenas um gestor de saúde	</a:t>
            </a:r>
          </a:p>
          <a:p>
            <a:pPr marL="0" indent="0">
              <a:buNone/>
            </a:pPr>
            <a:r>
              <a:rPr lang="pt-BR" sz="2400" dirty="0"/>
              <a:t>4. Governança e responsabilidades da contratualização de hospitais no SUS</a:t>
            </a:r>
          </a:p>
          <a:p>
            <a:pPr marL="0" indent="0">
              <a:buNone/>
            </a:pPr>
            <a:r>
              <a:rPr lang="pt-BR" sz="2400" dirty="0"/>
              <a:t>5. Prioridade de com quem contratualizar</a:t>
            </a:r>
          </a:p>
          <a:p>
            <a:pPr marL="0" indent="0">
              <a:buNone/>
            </a:pPr>
            <a:r>
              <a:rPr lang="pt-BR" sz="2400" dirty="0"/>
              <a:t>6. Instrumentos formais de contratualização</a:t>
            </a:r>
          </a:p>
          <a:p>
            <a:pPr marL="0" indent="0">
              <a:buNone/>
            </a:pPr>
            <a:r>
              <a:rPr lang="pt-BR" sz="2400" dirty="0"/>
              <a:t>7. O macroprocesso de contratualização</a:t>
            </a:r>
          </a:p>
          <a:p>
            <a:pPr marL="0" indent="0">
              <a:buNone/>
            </a:pPr>
            <a:endParaRPr lang="pt-BR" sz="2400" dirty="0"/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0BEB4867-1F88-623B-48E2-2606EB465330}"/>
              </a:ext>
            </a:extLst>
          </p:cNvPr>
          <p:cNvSpPr txBox="1">
            <a:spLocks/>
          </p:cNvSpPr>
          <p:nvPr/>
        </p:nvSpPr>
        <p:spPr>
          <a:xfrm>
            <a:off x="506840" y="0"/>
            <a:ext cx="5632835" cy="1200361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pt-BR" sz="3200" dirty="0"/>
              <a:t>Estrutura do Referencial</a:t>
            </a:r>
          </a:p>
        </p:txBody>
      </p:sp>
    </p:spTree>
    <p:extLst>
      <p:ext uri="{BB962C8B-B14F-4D97-AF65-F5344CB8AC3E}">
        <p14:creationId xmlns:p14="http://schemas.microsoft.com/office/powerpoint/2010/main" val="32035522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32D6BB5-48EE-325D-D01F-A8F8B27DF0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575" y="1600440"/>
            <a:ext cx="11332850" cy="500161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2400" b="1" dirty="0"/>
              <a:t>CAPÍTULO 2</a:t>
            </a:r>
          </a:p>
          <a:p>
            <a:pPr marL="0" indent="0">
              <a:buNone/>
            </a:pPr>
            <a:r>
              <a:rPr lang="pt-BR" sz="2400" b="1" dirty="0"/>
              <a:t>Áreas e processos críticos para contratualização de hospitais no SUS</a:t>
            </a:r>
          </a:p>
          <a:p>
            <a:pPr marL="0" indent="0">
              <a:buNone/>
            </a:pPr>
            <a:r>
              <a:rPr lang="pt-BR" sz="2400" b="1" dirty="0"/>
              <a:t>Seção I</a:t>
            </a:r>
          </a:p>
          <a:p>
            <a:pPr marL="0" indent="0">
              <a:buNone/>
            </a:pPr>
            <a:r>
              <a:rPr lang="pt-BR" sz="2400" b="1" dirty="0"/>
              <a:t>Planejamento da contratualização e organização da oferta</a:t>
            </a:r>
          </a:p>
          <a:p>
            <a:pPr marL="0" indent="0">
              <a:buNone/>
            </a:pPr>
            <a:r>
              <a:rPr lang="pt-BR" sz="2400" dirty="0"/>
              <a:t>8. Definição das ações e serviços a serem contratualizados</a:t>
            </a:r>
          </a:p>
          <a:p>
            <a:pPr marL="0" indent="0">
              <a:buNone/>
            </a:pPr>
            <a:r>
              <a:rPr lang="pt-BR" sz="2400" dirty="0"/>
              <a:t>9. Elaboração de plano operativo dos hospitais sob gerência do ente federado</a:t>
            </a:r>
          </a:p>
          <a:p>
            <a:pPr marL="0" indent="0">
              <a:buNone/>
            </a:pPr>
            <a:r>
              <a:rPr lang="pt-BR" sz="2400" dirty="0"/>
              <a:t>10. Transferência gradual das atividades de atenção básica realizada pelos hospitais para as Unidades Básicas de Saúde (UBS)</a:t>
            </a:r>
          </a:p>
          <a:p>
            <a:pPr marL="0" indent="0">
              <a:buNone/>
            </a:pPr>
            <a:r>
              <a:rPr lang="pt-BR" sz="2400" dirty="0"/>
              <a:t>11. Financiamento dos hospitais e definição de preços das ações e serviços de Saúde que serão contratualizados</a:t>
            </a:r>
          </a:p>
          <a:p>
            <a:pPr marL="0" indent="0">
              <a:buNone/>
            </a:pPr>
            <a:r>
              <a:rPr lang="pt-BR" sz="2400" dirty="0"/>
              <a:t>12. Elaboração do instrumento formal de contratualização</a:t>
            </a:r>
          </a:p>
          <a:p>
            <a:pPr marL="0" indent="0">
              <a:buNone/>
            </a:pPr>
            <a:r>
              <a:rPr lang="pt-BR" sz="2400" dirty="0"/>
              <a:t>13. Elaboração do documento descritivo</a:t>
            </a:r>
          </a:p>
          <a:p>
            <a:pPr marL="0" indent="0">
              <a:buNone/>
            </a:pPr>
            <a:endParaRPr lang="pt-BR" sz="2400" dirty="0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21A1042E-2CBF-FDB9-CBD1-22C035811046}"/>
              </a:ext>
            </a:extLst>
          </p:cNvPr>
          <p:cNvSpPr txBox="1">
            <a:spLocks/>
          </p:cNvSpPr>
          <p:nvPr/>
        </p:nvSpPr>
        <p:spPr>
          <a:xfrm>
            <a:off x="506840" y="0"/>
            <a:ext cx="5632835" cy="1200361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pt-BR" sz="3200" dirty="0"/>
              <a:t>Estrutura do Referencial</a:t>
            </a:r>
          </a:p>
        </p:txBody>
      </p:sp>
    </p:spTree>
    <p:extLst>
      <p:ext uri="{BB962C8B-B14F-4D97-AF65-F5344CB8AC3E}">
        <p14:creationId xmlns:p14="http://schemas.microsoft.com/office/powerpoint/2010/main" val="18211823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32D6BB5-48EE-325D-D01F-A8F8B27DF0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273" y="1773179"/>
            <a:ext cx="11028067" cy="44599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2400" b="1" dirty="0"/>
              <a:t>Seção II</a:t>
            </a:r>
          </a:p>
          <a:p>
            <a:pPr marL="0" indent="0">
              <a:buNone/>
            </a:pPr>
            <a:r>
              <a:rPr lang="pt-BR" sz="2400" b="1" dirty="0"/>
              <a:t>Execução do instrumento de contratualização e regulação</a:t>
            </a:r>
          </a:p>
          <a:p>
            <a:pPr marL="0" indent="0">
              <a:buNone/>
            </a:pPr>
            <a:r>
              <a:rPr lang="pt-BR" sz="2400" dirty="0"/>
              <a:t>14. Regulação das ações e serviços de saúde contratualizados</a:t>
            </a:r>
          </a:p>
          <a:p>
            <a:pPr marL="0" indent="0">
              <a:buNone/>
            </a:pPr>
            <a:r>
              <a:rPr lang="pt-BR" sz="2400" dirty="0"/>
              <a:t>15. Liberação dos valores financeiros para o hospital, conforme estabelecido no orçamento e no instrumento formal de contratualização</a:t>
            </a:r>
          </a:p>
          <a:p>
            <a:pPr marL="0" indent="0">
              <a:buNone/>
            </a:pPr>
            <a:r>
              <a:rPr lang="pt-BR" sz="2400" dirty="0"/>
              <a:t>16. Alimentação dos sistemas de informações obrigatórios</a:t>
            </a:r>
          </a:p>
          <a:p>
            <a:pPr marL="0" indent="0">
              <a:buNone/>
            </a:pPr>
            <a:endParaRPr lang="pt-BR" sz="2400" dirty="0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B3E2F6DD-2AF3-7A47-3CE6-16BF838C0B5C}"/>
              </a:ext>
            </a:extLst>
          </p:cNvPr>
          <p:cNvSpPr txBox="1">
            <a:spLocks/>
          </p:cNvSpPr>
          <p:nvPr/>
        </p:nvSpPr>
        <p:spPr>
          <a:xfrm>
            <a:off x="506840" y="0"/>
            <a:ext cx="5632835" cy="1200361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pt-BR" sz="3200" dirty="0"/>
              <a:t>Estrutura do Referencial</a:t>
            </a:r>
          </a:p>
        </p:txBody>
      </p:sp>
    </p:spTree>
    <p:extLst>
      <p:ext uri="{BB962C8B-B14F-4D97-AF65-F5344CB8AC3E}">
        <p14:creationId xmlns:p14="http://schemas.microsoft.com/office/powerpoint/2010/main" val="23056936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32D6BB5-48EE-325D-D01F-A8F8B27DF0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9150" y="1740418"/>
            <a:ext cx="11332850" cy="44396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2400" b="1" dirty="0"/>
              <a:t>Seção III</a:t>
            </a:r>
          </a:p>
          <a:p>
            <a:pPr marL="0" indent="0">
              <a:buNone/>
            </a:pPr>
            <a:r>
              <a:rPr lang="pt-BR" sz="2400" b="1" dirty="0"/>
              <a:t>Fiscalização, monitoramento e avaliação</a:t>
            </a:r>
          </a:p>
          <a:p>
            <a:pPr marL="0" indent="0">
              <a:buNone/>
            </a:pPr>
            <a:r>
              <a:rPr lang="pt-BR" sz="2400" dirty="0"/>
              <a:t>17. Fiscalização, monitoramento e avaliação</a:t>
            </a:r>
          </a:p>
          <a:p>
            <a:pPr marL="0" indent="0">
              <a:buNone/>
            </a:pPr>
            <a:r>
              <a:rPr lang="pt-BR" sz="2400" dirty="0"/>
              <a:t>18. Investigação de cobranças indevidas</a:t>
            </a:r>
          </a:p>
          <a:p>
            <a:pPr marL="0" indent="0">
              <a:buNone/>
            </a:pPr>
            <a:r>
              <a:rPr lang="pt-BR" sz="2400" dirty="0"/>
              <a:t>19. Construção de indicadores obrigatórios</a:t>
            </a:r>
          </a:p>
          <a:p>
            <a:pPr marL="0" indent="0">
              <a:buNone/>
            </a:pPr>
            <a:r>
              <a:rPr lang="pt-BR" sz="2400" dirty="0"/>
              <a:t>20. Atuação da comissão de acompanhamento da contratualização</a:t>
            </a:r>
          </a:p>
          <a:p>
            <a:pPr marL="0" indent="0">
              <a:buNone/>
            </a:pPr>
            <a:r>
              <a:rPr lang="pt-BR" sz="2400" dirty="0"/>
              <a:t>21. Avaliação da prestação de contas dos hospitais contratualizados</a:t>
            </a:r>
          </a:p>
          <a:p>
            <a:pPr marL="0" indent="0">
              <a:buNone/>
            </a:pPr>
            <a:endParaRPr lang="pt-BR" sz="2400" dirty="0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BBADFD54-8959-8CEA-E4BA-742418B76E12}"/>
              </a:ext>
            </a:extLst>
          </p:cNvPr>
          <p:cNvSpPr txBox="1">
            <a:spLocks/>
          </p:cNvSpPr>
          <p:nvPr/>
        </p:nvSpPr>
        <p:spPr>
          <a:xfrm>
            <a:off x="506840" y="0"/>
            <a:ext cx="5632835" cy="1200361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pt-BR" sz="3200" dirty="0"/>
              <a:t>Estrutura do Referencial</a:t>
            </a:r>
          </a:p>
        </p:txBody>
      </p:sp>
    </p:spTree>
    <p:extLst>
      <p:ext uri="{BB962C8B-B14F-4D97-AF65-F5344CB8AC3E}">
        <p14:creationId xmlns:p14="http://schemas.microsoft.com/office/powerpoint/2010/main" val="30383895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32D6BB5-48EE-325D-D01F-A8F8B27DF0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0343" y="1682019"/>
            <a:ext cx="10774081" cy="501876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2400" b="1" dirty="0"/>
              <a:t>Seção IV</a:t>
            </a:r>
          </a:p>
          <a:p>
            <a:pPr marL="0" indent="0">
              <a:buNone/>
            </a:pPr>
            <a:r>
              <a:rPr lang="pt-BR" sz="2400" b="1" dirty="0"/>
              <a:t>Requisitos para entrega de resultados</a:t>
            </a:r>
          </a:p>
          <a:p>
            <a:pPr marL="0" indent="0">
              <a:buNone/>
            </a:pPr>
            <a:r>
              <a:rPr lang="pt-BR" sz="2000" dirty="0"/>
              <a:t>22. Requisitos para garantia de estrutura, processos e alinhamento de competências para atingimento dos objetivos do hospital</a:t>
            </a:r>
          </a:p>
          <a:p>
            <a:pPr marL="0" indent="0">
              <a:buNone/>
            </a:pPr>
            <a:r>
              <a:rPr lang="pt-BR" sz="2000" dirty="0"/>
              <a:t>23. Requisitos para a garantia das decisões assistenciais baseadas em evidências científicas</a:t>
            </a:r>
          </a:p>
          <a:p>
            <a:pPr marL="0" indent="0">
              <a:buNone/>
            </a:pPr>
            <a:r>
              <a:rPr lang="pt-BR" sz="2000" dirty="0"/>
              <a:t>24. Requisitos relacionados aos desfechos assistenciais desejáveis em um serviço hospitalar</a:t>
            </a:r>
          </a:p>
          <a:p>
            <a:pPr marL="0" indent="0">
              <a:buNone/>
            </a:pPr>
            <a:r>
              <a:rPr lang="pt-BR" sz="2000" dirty="0"/>
              <a:t>25. Requisitos para aumentar a segurança no hospital e na transição de cuidado para o sistema de saúde que sucede ao hospital</a:t>
            </a:r>
          </a:p>
          <a:p>
            <a:pPr marL="0" indent="0">
              <a:buNone/>
            </a:pPr>
            <a:r>
              <a:rPr lang="pt-BR" sz="2000" dirty="0"/>
              <a:t>26. Requisitos para garantia da melhor experiência ao usuário e sua família</a:t>
            </a:r>
          </a:p>
          <a:p>
            <a:pPr marL="0" indent="0">
              <a:buNone/>
            </a:pPr>
            <a:r>
              <a:rPr lang="pt-BR" sz="2000" b="1" dirty="0">
                <a:solidFill>
                  <a:srgbClr val="FF0000"/>
                </a:solidFill>
              </a:rPr>
              <a:t>27. Requisitos para redução do custo hospitalar</a:t>
            </a:r>
          </a:p>
          <a:p>
            <a:pPr marL="0" indent="0">
              <a:buNone/>
            </a:pPr>
            <a:r>
              <a:rPr lang="pt-BR" sz="2000" dirty="0"/>
              <a:t>28. Requisitos para garantia da autonomia do paciente na tomada de decisão sobre seu tratamento</a:t>
            </a:r>
          </a:p>
          <a:p>
            <a:pPr marL="0" indent="0">
              <a:buNone/>
            </a:pPr>
            <a:r>
              <a:rPr lang="pt-BR" sz="2000" dirty="0"/>
              <a:t>29. Requisitos para garantia da transparência da gestão hospitalar</a:t>
            </a:r>
          </a:p>
          <a:p>
            <a:pPr marL="0" indent="0">
              <a:buNone/>
            </a:pPr>
            <a:endParaRPr lang="pt-BR" sz="2400" dirty="0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F4A454B7-AF1F-F1F8-2BEF-7575FDDE2D31}"/>
              </a:ext>
            </a:extLst>
          </p:cNvPr>
          <p:cNvSpPr txBox="1">
            <a:spLocks/>
          </p:cNvSpPr>
          <p:nvPr/>
        </p:nvSpPr>
        <p:spPr>
          <a:xfrm>
            <a:off x="506840" y="0"/>
            <a:ext cx="5632835" cy="1200361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pt-BR" sz="3200" dirty="0"/>
              <a:t>Estrutura do Referencial</a:t>
            </a:r>
          </a:p>
        </p:txBody>
      </p:sp>
    </p:spTree>
    <p:extLst>
      <p:ext uri="{BB962C8B-B14F-4D97-AF65-F5344CB8AC3E}">
        <p14:creationId xmlns:p14="http://schemas.microsoft.com/office/powerpoint/2010/main" val="28131981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952A80-168E-CDDF-61B2-0F78767248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304819"/>
            <a:ext cx="6659880" cy="2492821"/>
          </a:xfrm>
        </p:spPr>
        <p:txBody>
          <a:bodyPr/>
          <a:lstStyle/>
          <a:p>
            <a:r>
              <a:rPr lang="pt-BR" dirty="0"/>
              <a:t>Requisitos para redução de custos hospitalares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168C92C-2824-3A3C-22E9-4C2011ECCB2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4061201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4892040" y="1828800"/>
            <a:ext cx="2423160" cy="2423160"/>
          </a:xfrm>
          <a:prstGeom prst="ellipse">
            <a:avLst/>
          </a:prstGeom>
          <a:solidFill>
            <a:srgbClr val="12529D"/>
          </a:solidFill>
          <a:ln w="19050">
            <a:solidFill>
              <a:srgbClr val="1252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559552" y="2395728"/>
            <a:ext cx="1078992" cy="1143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5230368" y="2788920"/>
            <a:ext cx="384048" cy="7498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583680" y="2788920"/>
            <a:ext cx="384048" cy="7498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980176" y="2505456"/>
            <a:ext cx="182880" cy="475488"/>
          </a:xfrm>
          <a:prstGeom prst="rect">
            <a:avLst/>
          </a:prstGeom>
          <a:solidFill>
            <a:srgbClr val="1252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833872" y="2651760"/>
            <a:ext cx="475488" cy="182880"/>
          </a:xfrm>
          <a:prstGeom prst="rect">
            <a:avLst/>
          </a:prstGeom>
          <a:solidFill>
            <a:srgbClr val="1252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961888" y="3182112"/>
            <a:ext cx="274320" cy="356616"/>
          </a:xfrm>
          <a:prstGeom prst="rect">
            <a:avLst/>
          </a:prstGeom>
          <a:solidFill>
            <a:srgbClr val="1252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742432" y="2999232"/>
            <a:ext cx="128016" cy="128016"/>
          </a:xfrm>
          <a:prstGeom prst="rect">
            <a:avLst/>
          </a:prstGeom>
          <a:solidFill>
            <a:srgbClr val="1252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291072" y="2999232"/>
            <a:ext cx="128016" cy="128016"/>
          </a:xfrm>
          <a:prstGeom prst="rect">
            <a:avLst/>
          </a:prstGeom>
          <a:solidFill>
            <a:srgbClr val="1252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330952" y="2944368"/>
            <a:ext cx="109728" cy="109728"/>
          </a:xfrm>
          <a:prstGeom prst="rect">
            <a:avLst/>
          </a:prstGeom>
          <a:solidFill>
            <a:srgbClr val="1252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5330952" y="3218688"/>
            <a:ext cx="109728" cy="109728"/>
          </a:xfrm>
          <a:prstGeom prst="rect">
            <a:avLst/>
          </a:prstGeom>
          <a:solidFill>
            <a:srgbClr val="1252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684264" y="2944368"/>
            <a:ext cx="109728" cy="109728"/>
          </a:xfrm>
          <a:prstGeom prst="rect">
            <a:avLst/>
          </a:prstGeom>
          <a:solidFill>
            <a:srgbClr val="1252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684264" y="3218688"/>
            <a:ext cx="109728" cy="109728"/>
          </a:xfrm>
          <a:prstGeom prst="rect">
            <a:avLst/>
          </a:prstGeom>
          <a:solidFill>
            <a:srgbClr val="1252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502920" y="384048"/>
            <a:ext cx="3977639" cy="1078992"/>
          </a:xfrm>
          <a:prstGeom prst="roundRect">
            <a:avLst/>
          </a:prstGeom>
          <a:solidFill>
            <a:srgbClr val="FFFFFF"/>
          </a:solidFill>
          <a:ln w="17780">
            <a:solidFill>
              <a:srgbClr val="C6DB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649224" y="594359"/>
            <a:ext cx="658368" cy="658368"/>
          </a:xfrm>
          <a:prstGeom prst="ellipse">
            <a:avLst/>
          </a:prstGeom>
          <a:solidFill>
            <a:srgbClr val="2267A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  <a:latin typeface="Aptos"/>
              </a:defRPr>
            </a:pPr>
            <a:r>
              <a:t>✓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426464" y="548640"/>
            <a:ext cx="0" cy="749808"/>
          </a:xfrm>
          <a:prstGeom prst="line">
            <a:avLst/>
          </a:prstGeom>
          <a:ln w="15240">
            <a:solidFill>
              <a:srgbClr val="C6DBE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581912" y="484962"/>
            <a:ext cx="2788920" cy="87716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defRPr sz="1700" b="1">
                <a:solidFill>
                  <a:srgbClr val="12529D"/>
                </a:solidFill>
                <a:latin typeface="Aptos Display"/>
              </a:defRPr>
            </a:pPr>
            <a:r>
              <a:rPr dirty="0" err="1"/>
              <a:t>Adoção</a:t>
            </a:r>
            <a:r>
              <a:rPr dirty="0"/>
              <a:t> de </a:t>
            </a:r>
            <a:r>
              <a:rPr dirty="0" err="1"/>
              <a:t>práticas</a:t>
            </a:r>
            <a:br>
              <a:rPr dirty="0"/>
            </a:br>
            <a:r>
              <a:rPr dirty="0" err="1"/>
              <a:t>estruturadas</a:t>
            </a:r>
            <a:r>
              <a:rPr dirty="0"/>
              <a:t> de</a:t>
            </a:r>
            <a:br>
              <a:rPr dirty="0"/>
            </a:br>
            <a:r>
              <a:rPr dirty="0" err="1"/>
              <a:t>segurança</a:t>
            </a:r>
            <a:r>
              <a:rPr dirty="0"/>
              <a:t> do </a:t>
            </a:r>
            <a:r>
              <a:rPr dirty="0" err="1"/>
              <a:t>paciente</a:t>
            </a:r>
            <a:endParaRPr dirty="0"/>
          </a:p>
        </p:txBody>
      </p:sp>
      <p:sp>
        <p:nvSpPr>
          <p:cNvPr id="19" name="Rounded Rectangle 18"/>
          <p:cNvSpPr/>
          <p:nvPr/>
        </p:nvSpPr>
        <p:spPr>
          <a:xfrm>
            <a:off x="7589520" y="384048"/>
            <a:ext cx="4069080" cy="1078992"/>
          </a:xfrm>
          <a:prstGeom prst="roundRect">
            <a:avLst/>
          </a:prstGeom>
          <a:solidFill>
            <a:srgbClr val="FFFFFF"/>
          </a:solidFill>
          <a:ln w="17780">
            <a:solidFill>
              <a:srgbClr val="C6DB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7735824" y="594359"/>
            <a:ext cx="658368" cy="658368"/>
          </a:xfrm>
          <a:prstGeom prst="ellipse">
            <a:avLst/>
          </a:prstGeom>
          <a:solidFill>
            <a:srgbClr val="2267A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  <a:latin typeface="Aptos"/>
              </a:defRPr>
            </a:pPr>
            <a:r>
              <a:t>$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8513064" y="548640"/>
            <a:ext cx="0" cy="749808"/>
          </a:xfrm>
          <a:prstGeom prst="line">
            <a:avLst/>
          </a:prstGeom>
          <a:ln w="15240">
            <a:solidFill>
              <a:srgbClr val="C6DBE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8668512" y="600378"/>
            <a:ext cx="2880360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defRPr sz="1800" b="1">
                <a:solidFill>
                  <a:srgbClr val="12529D"/>
                </a:solidFill>
                <a:latin typeface="Aptos Display"/>
              </a:defRPr>
            </a:pPr>
            <a:r>
              <a:rPr dirty="0"/>
              <a:t>Compra de </a:t>
            </a:r>
            <a:r>
              <a:rPr dirty="0" err="1"/>
              <a:t>insumos</a:t>
            </a:r>
            <a:br>
              <a:rPr dirty="0"/>
            </a:br>
            <a:r>
              <a:rPr dirty="0"/>
              <a:t>a </a:t>
            </a:r>
            <a:r>
              <a:rPr dirty="0" err="1"/>
              <a:t>preços</a:t>
            </a:r>
            <a:r>
              <a:rPr dirty="0"/>
              <a:t> de mercado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20040" y="1965960"/>
            <a:ext cx="3794760" cy="1353312"/>
          </a:xfrm>
          <a:prstGeom prst="roundRect">
            <a:avLst/>
          </a:prstGeom>
          <a:solidFill>
            <a:srgbClr val="FFFFFF"/>
          </a:solidFill>
          <a:ln w="17780">
            <a:solidFill>
              <a:srgbClr val="C6DB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466344" y="2313432"/>
            <a:ext cx="658368" cy="658368"/>
          </a:xfrm>
          <a:prstGeom prst="ellipse">
            <a:avLst/>
          </a:prstGeom>
          <a:solidFill>
            <a:srgbClr val="2267A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  <a:latin typeface="Aptos"/>
              </a:defRPr>
            </a:pPr>
            <a:r>
              <a:t>↔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243584" y="2130552"/>
            <a:ext cx="0" cy="1024127"/>
          </a:xfrm>
          <a:prstGeom prst="line">
            <a:avLst/>
          </a:prstGeom>
          <a:ln w="15240">
            <a:solidFill>
              <a:srgbClr val="C6DBE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399032" y="2250201"/>
            <a:ext cx="2606040" cy="78483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defRPr sz="1500" b="1">
                <a:solidFill>
                  <a:srgbClr val="12529D"/>
                </a:solidFill>
                <a:latin typeface="Aptos Display"/>
              </a:defRPr>
            </a:pPr>
            <a:r>
              <a:rPr dirty="0" err="1"/>
              <a:t>Definição</a:t>
            </a:r>
            <a:r>
              <a:rPr dirty="0"/>
              <a:t> </a:t>
            </a:r>
            <a:r>
              <a:rPr dirty="0" err="1"/>
              <a:t>clara</a:t>
            </a:r>
            <a:r>
              <a:rPr dirty="0"/>
              <a:t> de </a:t>
            </a:r>
            <a:r>
              <a:rPr dirty="0" err="1"/>
              <a:t>fluxos</a:t>
            </a:r>
            <a:br>
              <a:rPr dirty="0"/>
            </a:br>
            <a:r>
              <a:rPr dirty="0"/>
              <a:t>de </a:t>
            </a:r>
            <a:r>
              <a:rPr dirty="0" err="1"/>
              <a:t>referenciamento</a:t>
            </a:r>
            <a:r>
              <a:rPr dirty="0"/>
              <a:t> e</a:t>
            </a:r>
            <a:br>
              <a:rPr dirty="0"/>
            </a:br>
            <a:r>
              <a:rPr dirty="0" err="1"/>
              <a:t>contrarreferenciamento</a:t>
            </a:r>
            <a:endParaRPr dirty="0"/>
          </a:p>
        </p:txBody>
      </p:sp>
      <p:sp>
        <p:nvSpPr>
          <p:cNvPr id="27" name="Rounded Rectangle 26"/>
          <p:cNvSpPr/>
          <p:nvPr/>
        </p:nvSpPr>
        <p:spPr>
          <a:xfrm>
            <a:off x="8046720" y="1965960"/>
            <a:ext cx="3703320" cy="1353312"/>
          </a:xfrm>
          <a:prstGeom prst="roundRect">
            <a:avLst/>
          </a:prstGeom>
          <a:solidFill>
            <a:srgbClr val="FFFFFF"/>
          </a:solidFill>
          <a:ln w="17780">
            <a:solidFill>
              <a:srgbClr val="C6DB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8193024" y="2313432"/>
            <a:ext cx="658368" cy="658368"/>
          </a:xfrm>
          <a:prstGeom prst="ellipse">
            <a:avLst/>
          </a:prstGeom>
          <a:solidFill>
            <a:srgbClr val="2267A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  <a:latin typeface="Aptos"/>
              </a:defRPr>
            </a:pPr>
            <a:r>
              <a:t>✓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8970264" y="2130552"/>
            <a:ext cx="0" cy="1024127"/>
          </a:xfrm>
          <a:prstGeom prst="line">
            <a:avLst/>
          </a:prstGeom>
          <a:ln w="15240">
            <a:solidFill>
              <a:srgbClr val="C6DBE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9125712" y="2134784"/>
            <a:ext cx="2514600" cy="101566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defRPr sz="1500" b="1">
                <a:solidFill>
                  <a:srgbClr val="12529D"/>
                </a:solidFill>
                <a:latin typeface="Aptos Display"/>
              </a:defRPr>
            </a:pPr>
            <a:r>
              <a:rPr dirty="0" err="1"/>
              <a:t>Aplicação</a:t>
            </a:r>
            <a:r>
              <a:rPr dirty="0"/>
              <a:t> de </a:t>
            </a:r>
            <a:r>
              <a:rPr dirty="0" err="1"/>
              <a:t>protocolos</a:t>
            </a:r>
            <a:br>
              <a:rPr dirty="0"/>
            </a:br>
            <a:r>
              <a:rPr dirty="0"/>
              <a:t>para </a:t>
            </a:r>
            <a:r>
              <a:rPr dirty="0" err="1"/>
              <a:t>uso</a:t>
            </a:r>
            <a:r>
              <a:rPr dirty="0"/>
              <a:t> </a:t>
            </a:r>
            <a:r>
              <a:rPr dirty="0" err="1"/>
              <a:t>racional</a:t>
            </a:r>
            <a:r>
              <a:rPr dirty="0"/>
              <a:t> de</a:t>
            </a:r>
            <a:br>
              <a:rPr dirty="0"/>
            </a:br>
            <a:r>
              <a:rPr dirty="0" err="1"/>
              <a:t>materiais</a:t>
            </a:r>
            <a:r>
              <a:rPr dirty="0"/>
              <a:t>, </a:t>
            </a:r>
            <a:r>
              <a:rPr dirty="0" err="1"/>
              <a:t>medicamentos</a:t>
            </a:r>
            <a:br>
              <a:rPr dirty="0"/>
            </a:br>
            <a:r>
              <a:rPr dirty="0"/>
              <a:t>e </a:t>
            </a:r>
            <a:r>
              <a:rPr dirty="0" err="1"/>
              <a:t>exames</a:t>
            </a:r>
            <a:endParaRPr dirty="0"/>
          </a:p>
        </p:txBody>
      </p:sp>
      <p:sp>
        <p:nvSpPr>
          <p:cNvPr id="31" name="Rounded Rectangle 30"/>
          <p:cNvSpPr/>
          <p:nvPr/>
        </p:nvSpPr>
        <p:spPr>
          <a:xfrm>
            <a:off x="658368" y="4160520"/>
            <a:ext cx="3474720" cy="1261872"/>
          </a:xfrm>
          <a:prstGeom prst="roundRect">
            <a:avLst/>
          </a:prstGeom>
          <a:solidFill>
            <a:srgbClr val="FFFFFF"/>
          </a:solidFill>
          <a:ln w="17780">
            <a:solidFill>
              <a:srgbClr val="C6DB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Oval 31"/>
          <p:cNvSpPr/>
          <p:nvPr/>
        </p:nvSpPr>
        <p:spPr>
          <a:xfrm>
            <a:off x="804672" y="4462272"/>
            <a:ext cx="658368" cy="658368"/>
          </a:xfrm>
          <a:prstGeom prst="ellipse">
            <a:avLst/>
          </a:prstGeom>
          <a:solidFill>
            <a:srgbClr val="2267A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  <a:latin typeface="Aptos"/>
              </a:defRPr>
            </a:pPr>
            <a:r>
              <a:t>⚙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1581912" y="4325112"/>
            <a:ext cx="0" cy="932688"/>
          </a:xfrm>
          <a:prstGeom prst="line">
            <a:avLst/>
          </a:prstGeom>
          <a:ln w="15240">
            <a:solidFill>
              <a:srgbClr val="C6DBE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737360" y="4399041"/>
            <a:ext cx="2286000" cy="78483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defRPr sz="1500" b="1">
                <a:solidFill>
                  <a:srgbClr val="12529D"/>
                </a:solidFill>
                <a:latin typeface="Aptos Display"/>
              </a:defRPr>
            </a:pPr>
            <a:r>
              <a:rPr dirty="0" err="1"/>
              <a:t>Cálculo</a:t>
            </a:r>
            <a:r>
              <a:rPr dirty="0"/>
              <a:t> </a:t>
            </a:r>
            <a:r>
              <a:rPr dirty="0" err="1"/>
              <a:t>adequado</a:t>
            </a:r>
            <a:r>
              <a:rPr dirty="0"/>
              <a:t> e</a:t>
            </a:r>
            <a:br>
              <a:rPr dirty="0"/>
            </a:br>
            <a:r>
              <a:rPr dirty="0" err="1"/>
              <a:t>atualizado</a:t>
            </a:r>
            <a:r>
              <a:rPr dirty="0"/>
              <a:t> da </a:t>
            </a:r>
            <a:r>
              <a:rPr dirty="0" err="1"/>
              <a:t>capacidade</a:t>
            </a:r>
            <a:br>
              <a:rPr dirty="0"/>
            </a:br>
            <a:r>
              <a:rPr dirty="0" err="1"/>
              <a:t>instalada</a:t>
            </a:r>
            <a:r>
              <a:rPr dirty="0"/>
              <a:t> do hospital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8001000" y="4160520"/>
            <a:ext cx="3520440" cy="1353312"/>
          </a:xfrm>
          <a:prstGeom prst="roundRect">
            <a:avLst/>
          </a:prstGeom>
          <a:solidFill>
            <a:srgbClr val="FFFFFF"/>
          </a:solidFill>
          <a:ln w="17780">
            <a:solidFill>
              <a:srgbClr val="C6DB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Oval 35"/>
          <p:cNvSpPr/>
          <p:nvPr/>
        </p:nvSpPr>
        <p:spPr>
          <a:xfrm>
            <a:off x="8147304" y="4507992"/>
            <a:ext cx="658368" cy="658368"/>
          </a:xfrm>
          <a:prstGeom prst="ellipse">
            <a:avLst/>
          </a:prstGeom>
          <a:solidFill>
            <a:srgbClr val="2267A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  <a:latin typeface="Aptos"/>
              </a:defRPr>
            </a:pPr>
            <a:r>
              <a:t>↗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8924544" y="4325112"/>
            <a:ext cx="0" cy="1024128"/>
          </a:xfrm>
          <a:prstGeom prst="line">
            <a:avLst/>
          </a:prstGeom>
          <a:ln w="15240">
            <a:solidFill>
              <a:srgbClr val="C6DBE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9079992" y="4329344"/>
            <a:ext cx="2331720" cy="101566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defRPr sz="1500" b="1">
                <a:solidFill>
                  <a:srgbClr val="12529D"/>
                </a:solidFill>
                <a:latin typeface="Aptos Display"/>
              </a:defRPr>
            </a:pPr>
            <a:r>
              <a:rPr dirty="0" err="1"/>
              <a:t>Implementação</a:t>
            </a:r>
            <a:r>
              <a:rPr dirty="0"/>
              <a:t> de</a:t>
            </a:r>
            <a:br>
              <a:rPr dirty="0"/>
            </a:br>
            <a:r>
              <a:rPr dirty="0" err="1"/>
              <a:t>medidas</a:t>
            </a:r>
            <a:r>
              <a:rPr dirty="0"/>
              <a:t> de </a:t>
            </a:r>
            <a:r>
              <a:rPr dirty="0" err="1"/>
              <a:t>controle</a:t>
            </a:r>
            <a:br>
              <a:rPr dirty="0"/>
            </a:br>
            <a:r>
              <a:rPr dirty="0"/>
              <a:t>e </a:t>
            </a:r>
            <a:r>
              <a:rPr dirty="0" err="1"/>
              <a:t>mitigação</a:t>
            </a:r>
            <a:r>
              <a:rPr dirty="0"/>
              <a:t> de</a:t>
            </a:r>
            <a:br>
              <a:rPr dirty="0"/>
            </a:br>
            <a:r>
              <a:rPr dirty="0" err="1"/>
              <a:t>desperdícios</a:t>
            </a:r>
            <a:r>
              <a:rPr dirty="0"/>
              <a:t> </a:t>
            </a:r>
            <a:r>
              <a:rPr dirty="0" err="1"/>
              <a:t>hospitalares</a:t>
            </a:r>
            <a:endParaRPr dirty="0"/>
          </a:p>
        </p:txBody>
      </p:sp>
      <p:sp>
        <p:nvSpPr>
          <p:cNvPr id="39" name="Rounded Rectangle 38"/>
          <p:cNvSpPr/>
          <p:nvPr/>
        </p:nvSpPr>
        <p:spPr>
          <a:xfrm>
            <a:off x="4096512" y="5394960"/>
            <a:ext cx="4023360" cy="1078992"/>
          </a:xfrm>
          <a:prstGeom prst="roundRect">
            <a:avLst/>
          </a:prstGeom>
          <a:solidFill>
            <a:srgbClr val="FFFFFF"/>
          </a:solidFill>
          <a:ln w="17780">
            <a:solidFill>
              <a:srgbClr val="C6DB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Oval 39"/>
          <p:cNvSpPr/>
          <p:nvPr/>
        </p:nvSpPr>
        <p:spPr>
          <a:xfrm>
            <a:off x="4242816" y="5605272"/>
            <a:ext cx="658368" cy="658368"/>
          </a:xfrm>
          <a:prstGeom prst="ellipse">
            <a:avLst/>
          </a:prstGeom>
          <a:solidFill>
            <a:srgbClr val="2267A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  <a:latin typeface="Aptos"/>
              </a:defRPr>
            </a:pPr>
            <a:r>
              <a:t>◷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5020056" y="5559552"/>
            <a:ext cx="0" cy="749808"/>
          </a:xfrm>
          <a:prstGeom prst="line">
            <a:avLst/>
          </a:prstGeom>
          <a:ln w="15240">
            <a:solidFill>
              <a:srgbClr val="C6DBE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5175504" y="5542041"/>
            <a:ext cx="2834640" cy="78483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defRPr sz="1500" b="1">
                <a:solidFill>
                  <a:srgbClr val="12529D"/>
                </a:solidFill>
                <a:latin typeface="Aptos Display"/>
              </a:defRPr>
            </a:pPr>
            <a:r>
              <a:rPr dirty="0" err="1"/>
              <a:t>Monitoramento</a:t>
            </a:r>
            <a:r>
              <a:rPr dirty="0"/>
              <a:t> do tempo</a:t>
            </a:r>
            <a:br>
              <a:rPr dirty="0"/>
            </a:br>
            <a:r>
              <a:rPr dirty="0" err="1"/>
              <a:t>médio</a:t>
            </a:r>
            <a:r>
              <a:rPr dirty="0"/>
              <a:t> de </a:t>
            </a:r>
            <a:r>
              <a:rPr dirty="0" err="1"/>
              <a:t>permanência</a:t>
            </a:r>
            <a:r>
              <a:rPr dirty="0"/>
              <a:t> e da</a:t>
            </a:r>
            <a:br>
              <a:rPr dirty="0"/>
            </a:br>
            <a:r>
              <a:rPr dirty="0"/>
              <a:t>taxa de </a:t>
            </a:r>
            <a:r>
              <a:rPr dirty="0" err="1"/>
              <a:t>ocupação</a:t>
            </a:r>
            <a:r>
              <a:rPr dirty="0"/>
              <a:t> </a:t>
            </a:r>
            <a:r>
              <a:rPr dirty="0" err="1"/>
              <a:t>hospitalar</a:t>
            </a:r>
            <a:endParaRPr dirty="0"/>
          </a:p>
        </p:txBody>
      </p:sp>
      <p:cxnSp>
        <p:nvCxnSpPr>
          <p:cNvPr id="43" name="Connector 42"/>
          <p:cNvCxnSpPr/>
          <p:nvPr/>
        </p:nvCxnSpPr>
        <p:spPr>
          <a:xfrm flipH="1" flipV="1">
            <a:off x="4480560" y="1353312"/>
            <a:ext cx="594360" cy="731519"/>
          </a:xfrm>
          <a:prstGeom prst="line">
            <a:avLst/>
          </a:prstGeom>
          <a:ln w="38100">
            <a:solidFill>
              <a:srgbClr val="12529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43"/>
          <p:cNvCxnSpPr/>
          <p:nvPr/>
        </p:nvCxnSpPr>
        <p:spPr>
          <a:xfrm flipV="1">
            <a:off x="7086600" y="1353312"/>
            <a:ext cx="502920" cy="731519"/>
          </a:xfrm>
          <a:prstGeom prst="line">
            <a:avLst/>
          </a:prstGeom>
          <a:ln w="38100">
            <a:solidFill>
              <a:srgbClr val="12529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44"/>
          <p:cNvCxnSpPr/>
          <p:nvPr/>
        </p:nvCxnSpPr>
        <p:spPr>
          <a:xfrm flipH="1">
            <a:off x="4114800" y="2971800"/>
            <a:ext cx="777240" cy="0"/>
          </a:xfrm>
          <a:prstGeom prst="line">
            <a:avLst/>
          </a:prstGeom>
          <a:ln w="38100">
            <a:solidFill>
              <a:srgbClr val="12529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>
            <a:off x="7315200" y="2971800"/>
            <a:ext cx="731520" cy="0"/>
          </a:xfrm>
          <a:prstGeom prst="line">
            <a:avLst/>
          </a:prstGeom>
          <a:ln w="38100">
            <a:solidFill>
              <a:srgbClr val="12529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 flipH="1">
            <a:off x="4114800" y="3913632"/>
            <a:ext cx="960120" cy="612648"/>
          </a:xfrm>
          <a:prstGeom prst="line">
            <a:avLst/>
          </a:prstGeom>
          <a:ln w="38100">
            <a:solidFill>
              <a:srgbClr val="12529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>
            <a:off x="7086600" y="3913632"/>
            <a:ext cx="914400" cy="612648"/>
          </a:xfrm>
          <a:prstGeom prst="line">
            <a:avLst/>
          </a:prstGeom>
          <a:ln w="38100">
            <a:solidFill>
              <a:srgbClr val="12529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48"/>
          <p:cNvCxnSpPr/>
          <p:nvPr/>
        </p:nvCxnSpPr>
        <p:spPr>
          <a:xfrm>
            <a:off x="6099048" y="4251960"/>
            <a:ext cx="0" cy="1143000"/>
          </a:xfrm>
          <a:prstGeom prst="line">
            <a:avLst/>
          </a:prstGeom>
          <a:ln w="38100">
            <a:solidFill>
              <a:srgbClr val="12529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8" grpId="0"/>
      <p:bldP spid="19" grpId="0" animBg="1"/>
      <p:bldP spid="20" grpId="0" animBg="1"/>
      <p:bldP spid="22" grpId="0"/>
      <p:bldP spid="23" grpId="0" animBg="1"/>
      <p:bldP spid="24" grpId="0" animBg="1"/>
      <p:bldP spid="26" grpId="0"/>
      <p:bldP spid="27" grpId="0" animBg="1"/>
      <p:bldP spid="28" grpId="0" animBg="1"/>
      <p:bldP spid="30" grpId="0"/>
      <p:bldP spid="31" grpId="0" animBg="1"/>
      <p:bldP spid="32" grpId="0" animBg="1"/>
      <p:bldP spid="34" grpId="0"/>
      <p:bldP spid="35" grpId="0" animBg="1"/>
      <p:bldP spid="36" grpId="0" animBg="1"/>
      <p:bldP spid="38" grpId="0"/>
      <p:bldP spid="39" grpId="0" animBg="1"/>
      <p:bldP spid="40" grpId="0" animBg="1"/>
      <p:bldP spid="4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5D1375-0888-BECB-E2CA-27D3C42A6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44BD77CB-5D79-2E80-50E9-C105B53856FF}"/>
              </a:ext>
            </a:extLst>
          </p:cNvPr>
          <p:cNvSpPr txBox="1"/>
          <p:nvPr/>
        </p:nvSpPr>
        <p:spPr>
          <a:xfrm>
            <a:off x="904126" y="3436264"/>
            <a:ext cx="7130265" cy="3042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2">
              <a:lnSpc>
                <a:spcPct val="107000"/>
              </a:lnSpc>
              <a:spcAft>
                <a:spcPts val="800"/>
              </a:spcAft>
              <a:buSzPts val="1100"/>
            </a:pPr>
            <a:r>
              <a:rPr lang="pt-BR" sz="2400" u="sng" dirty="0">
                <a:solidFill>
                  <a:srgbClr val="0070C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Cláusulas</a:t>
            </a:r>
            <a:r>
              <a:rPr lang="pt-BR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que exijam:</a:t>
            </a:r>
          </a:p>
          <a:p>
            <a:pPr marL="342900" lvl="0" indent="-342900">
              <a:lnSpc>
                <a:spcPct val="102000"/>
              </a:lnSpc>
              <a:spcAft>
                <a:spcPts val="800"/>
              </a:spcAft>
              <a:buSzPts val="1000"/>
              <a:buFont typeface="+mj-lt"/>
              <a:buAutoNum type="romanLcPeriod"/>
              <a:tabLst>
                <a:tab pos="1170305" algn="l"/>
              </a:tabLst>
            </a:pPr>
            <a:r>
              <a:rPr lang="pt-BR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a instituição do </a:t>
            </a:r>
            <a:r>
              <a:rPr lang="pt-BR" sz="2400" dirty="0">
                <a:solidFill>
                  <a:srgbClr val="0070C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NSP</a:t>
            </a:r>
            <a:r>
              <a:rPr lang="pt-BR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;</a:t>
            </a:r>
          </a:p>
          <a:p>
            <a:pPr marL="342900" lvl="0" indent="-342900">
              <a:lnSpc>
                <a:spcPct val="102000"/>
              </a:lnSpc>
              <a:spcAft>
                <a:spcPts val="800"/>
              </a:spcAft>
              <a:buSzPts val="1000"/>
              <a:buFont typeface="+mj-lt"/>
              <a:buAutoNum type="romanLcPeriod"/>
              <a:tabLst>
                <a:tab pos="1170305" algn="l"/>
              </a:tabLst>
            </a:pPr>
            <a:r>
              <a:rPr lang="pt-BR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a elaboração e implementação do </a:t>
            </a:r>
            <a:r>
              <a:rPr lang="pt-BR" sz="2400" dirty="0">
                <a:solidFill>
                  <a:srgbClr val="0070C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Plano de Segurança do Paciente </a:t>
            </a:r>
            <a:r>
              <a:rPr lang="pt-BR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(PSP);</a:t>
            </a:r>
          </a:p>
          <a:p>
            <a:pPr marL="342900" lvl="0" indent="-342900">
              <a:lnSpc>
                <a:spcPct val="102000"/>
              </a:lnSpc>
              <a:spcAft>
                <a:spcPts val="800"/>
              </a:spcAft>
              <a:buSzPts val="1000"/>
              <a:buFont typeface="+mj-lt"/>
              <a:buAutoNum type="romanLcPeriod"/>
              <a:tabLst>
                <a:tab pos="1170305" algn="l"/>
              </a:tabLst>
            </a:pPr>
            <a:r>
              <a:rPr lang="pt-BR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a adoção dos </a:t>
            </a:r>
            <a:r>
              <a:rPr lang="pt-BR" sz="2400" dirty="0">
                <a:solidFill>
                  <a:srgbClr val="0070C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protocolos de segurança definidos pela Anvisa </a:t>
            </a:r>
            <a:r>
              <a:rPr lang="pt-BR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(como os de prevenção de infecções, lesões por pressão, quedas e uso de medicamentos).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A180383B-0DD0-3349-B099-7B8CBEFA6405}"/>
              </a:ext>
            </a:extLst>
          </p:cNvPr>
          <p:cNvSpPr txBox="1"/>
          <p:nvPr/>
        </p:nvSpPr>
        <p:spPr>
          <a:xfrm>
            <a:off x="9066984" y="3773371"/>
            <a:ext cx="275373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rgbClr val="FF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indicadores para monitorar a efetividade das ações implementadas</a:t>
            </a:r>
            <a:r>
              <a:rPr lang="pt-BR" sz="2000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. </a:t>
            </a:r>
          </a:p>
          <a:p>
            <a:endParaRPr lang="pt-BR" sz="2000" dirty="0">
              <a:latin typeface="Calibri Light" panose="020F0302020204030204" pitchFamily="34" charset="0"/>
              <a:ea typeface="Calibri" panose="020F0502020204030204" pitchFamily="34" charset="0"/>
            </a:endParaRPr>
          </a:p>
          <a:p>
            <a:r>
              <a:rPr lang="pt-BR" sz="2000" dirty="0">
                <a:solidFill>
                  <a:srgbClr val="FF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A avaliação periódica do desempenho do hospital quanto à segurança do paciente</a:t>
            </a:r>
            <a:endParaRPr lang="pt-BR" sz="2000" dirty="0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919F3F58-08BD-C66C-1899-F8A1325F0DD1}"/>
              </a:ext>
            </a:extLst>
          </p:cNvPr>
          <p:cNvSpPr txBox="1">
            <a:spLocks/>
          </p:cNvSpPr>
          <p:nvPr/>
        </p:nvSpPr>
        <p:spPr>
          <a:xfrm>
            <a:off x="506840" y="0"/>
            <a:ext cx="5632835" cy="1200361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pt-BR" sz="3200" dirty="0"/>
              <a:t>Segurança do paciente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78C31FB4-66E7-C0EA-1BBF-8CA6DC8FCBD0}"/>
              </a:ext>
            </a:extLst>
          </p:cNvPr>
          <p:cNvSpPr txBox="1"/>
          <p:nvPr/>
        </p:nvSpPr>
        <p:spPr>
          <a:xfrm>
            <a:off x="904126" y="1593497"/>
            <a:ext cx="6893959" cy="16555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2">
              <a:lnSpc>
                <a:spcPct val="107000"/>
              </a:lnSpc>
              <a:spcAft>
                <a:spcPts val="800"/>
              </a:spcAft>
              <a:buSzPts val="1100"/>
            </a:pPr>
            <a:r>
              <a:rPr lang="pt-BR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A omissão quanto à segurança do paciente =  </a:t>
            </a:r>
            <a:r>
              <a:rPr lang="pt-BR" sz="2400" dirty="0">
                <a:solidFill>
                  <a:srgbClr val="0070C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reinternações evitáveis, prolongamento desnecessário do tempo de internação </a:t>
            </a:r>
            <a:r>
              <a:rPr lang="pt-BR" sz="2400" dirty="0">
                <a:solidFill>
                  <a:srgbClr val="0070C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...</a:t>
            </a:r>
            <a:r>
              <a:rPr lang="pt-BR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aumento dos custos.</a:t>
            </a:r>
          </a:p>
        </p:txBody>
      </p:sp>
    </p:spTree>
    <p:extLst>
      <p:ext uri="{BB962C8B-B14F-4D97-AF65-F5344CB8AC3E}">
        <p14:creationId xmlns:p14="http://schemas.microsoft.com/office/powerpoint/2010/main" val="1508605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8BBE99-F3DD-826E-F500-906FBD472D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D05D1028-A5E1-04B0-B528-3E814C464199}"/>
              </a:ext>
            </a:extLst>
          </p:cNvPr>
          <p:cNvSpPr txBox="1"/>
          <p:nvPr/>
        </p:nvSpPr>
        <p:spPr>
          <a:xfrm>
            <a:off x="838200" y="1751062"/>
            <a:ext cx="6094206" cy="4436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2">
              <a:lnSpc>
                <a:spcPct val="107000"/>
              </a:lnSpc>
              <a:spcAft>
                <a:spcPts val="800"/>
              </a:spcAft>
              <a:buSzPts val="1100"/>
            </a:pPr>
            <a:r>
              <a:rPr lang="pt-BR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Prever mecanismos que assegurem o adequado referenciamento e contrarreferenciamento</a:t>
            </a:r>
            <a:endParaRPr lang="pt-BR" sz="2400" dirty="0">
              <a:solidFill>
                <a:srgbClr val="0070C0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2">
              <a:lnSpc>
                <a:spcPct val="107000"/>
              </a:lnSpc>
              <a:spcAft>
                <a:spcPts val="800"/>
              </a:spcAft>
              <a:buSzPts val="1100"/>
            </a:pPr>
            <a:endParaRPr lang="pt-BR" sz="2400" dirty="0">
              <a:solidFill>
                <a:srgbClr val="0070C0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2">
              <a:lnSpc>
                <a:spcPct val="107000"/>
              </a:lnSpc>
              <a:spcAft>
                <a:spcPts val="800"/>
              </a:spcAft>
              <a:buSzPts val="1100"/>
            </a:pPr>
            <a:r>
              <a:rPr lang="pt-BR" sz="2400" dirty="0">
                <a:solidFill>
                  <a:srgbClr val="0070C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Referenciar</a:t>
            </a:r>
            <a:r>
              <a:rPr lang="pt-BR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=  garantir que o paciente seja atendido no serviço adequado ao seu </a:t>
            </a:r>
            <a:r>
              <a:rPr lang="pt-BR" sz="2400" dirty="0">
                <a:solidFill>
                  <a:srgbClr val="0070C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nível de complexidade</a:t>
            </a:r>
            <a:r>
              <a:rPr lang="pt-BR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pPr marL="0" lvl="2">
              <a:lnSpc>
                <a:spcPct val="107000"/>
              </a:lnSpc>
              <a:spcAft>
                <a:spcPts val="800"/>
              </a:spcAft>
              <a:buSzPts val="1100"/>
            </a:pPr>
            <a:endParaRPr lang="pt-BR" sz="24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2">
              <a:lnSpc>
                <a:spcPct val="107000"/>
              </a:lnSpc>
              <a:spcAft>
                <a:spcPts val="800"/>
              </a:spcAft>
              <a:buSzPts val="1100"/>
            </a:pPr>
            <a:r>
              <a:rPr lang="pt-BR" sz="2400" dirty="0" err="1">
                <a:solidFill>
                  <a:srgbClr val="0070C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r>
              <a:rPr lang="pt-BR" sz="2400" dirty="0" err="1">
                <a:solidFill>
                  <a:srgbClr val="0070C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ontrarreferenciar</a:t>
            </a:r>
            <a:r>
              <a:rPr lang="pt-BR" sz="2400" dirty="0">
                <a:solidFill>
                  <a:srgbClr val="0070C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=</a:t>
            </a:r>
            <a:r>
              <a:rPr lang="pt-BR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assegurar a </a:t>
            </a:r>
            <a:r>
              <a:rPr lang="pt-BR" sz="2400" dirty="0">
                <a:solidFill>
                  <a:srgbClr val="0070C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continuidade do cuidado</a:t>
            </a:r>
            <a:r>
              <a:rPr lang="pt-BR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na rede de atenção após a alta hospitalar.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98D2038-58D0-5563-F95E-5C4F629386BC}"/>
              </a:ext>
            </a:extLst>
          </p:cNvPr>
          <p:cNvSpPr txBox="1"/>
          <p:nvPr/>
        </p:nvSpPr>
        <p:spPr>
          <a:xfrm>
            <a:off x="7995621" y="2009246"/>
            <a:ext cx="3439758" cy="3904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2">
              <a:lnSpc>
                <a:spcPct val="107000"/>
              </a:lnSpc>
              <a:spcAft>
                <a:spcPts val="800"/>
              </a:spcAft>
              <a:buSzPts val="1100"/>
            </a:pPr>
            <a:r>
              <a:rPr lang="pt-BR" sz="22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A ausência de tais fluxos compromete:</a:t>
            </a:r>
            <a:endParaRPr lang="pt-BR" sz="2200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2">
              <a:lnSpc>
                <a:spcPct val="107000"/>
              </a:lnSpc>
              <a:spcAft>
                <a:spcPts val="800"/>
              </a:spcAft>
              <a:buSzPts val="1100"/>
            </a:pPr>
            <a:r>
              <a:rPr lang="pt-BR" sz="22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... </a:t>
            </a:r>
            <a:r>
              <a:rPr lang="pt-BR" sz="2200" dirty="0">
                <a:solidFill>
                  <a:srgbClr val="00B0F0"/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cuidado integral </a:t>
            </a:r>
            <a:r>
              <a:rPr lang="pt-BR" sz="22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e aumenta a possibilidade de reinternações</a:t>
            </a:r>
          </a:p>
          <a:p>
            <a:pPr marL="0" lvl="2">
              <a:lnSpc>
                <a:spcPct val="107000"/>
              </a:lnSpc>
              <a:spcAft>
                <a:spcPts val="800"/>
              </a:spcAft>
              <a:buSzPts val="1100"/>
            </a:pPr>
            <a:r>
              <a:rPr lang="pt-BR" sz="22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... </a:t>
            </a:r>
            <a:r>
              <a:rPr lang="pt-BR" sz="2200" dirty="0">
                <a:solidFill>
                  <a:srgbClr val="00B0F0"/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desperdícios e sobrecarga de serviços hospitalares </a:t>
            </a:r>
            <a:r>
              <a:rPr lang="pt-BR" sz="22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com casos que poderiam ser resolvidos na atenção primária.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0B045FF4-85E0-670D-7FD0-FD8904AFDE5F}"/>
              </a:ext>
            </a:extLst>
          </p:cNvPr>
          <p:cNvSpPr txBox="1">
            <a:spLocks/>
          </p:cNvSpPr>
          <p:nvPr/>
        </p:nvSpPr>
        <p:spPr>
          <a:xfrm>
            <a:off x="506840" y="0"/>
            <a:ext cx="9510463" cy="1200361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pt-BR" sz="3200" dirty="0"/>
              <a:t>Referenciamento e contrarreferenciamento</a:t>
            </a:r>
          </a:p>
        </p:txBody>
      </p:sp>
    </p:spTree>
    <p:extLst>
      <p:ext uri="{BB962C8B-B14F-4D97-AF65-F5344CB8AC3E}">
        <p14:creationId xmlns:p14="http://schemas.microsoft.com/office/powerpoint/2010/main" val="3206053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67B77E-1172-5F64-2860-627C3786C9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1DAABE17-9D07-08CD-B09B-5F0125EBB4A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890" t="1181" r="890" b="19734"/>
          <a:stretch/>
        </p:blipFill>
        <p:spPr>
          <a:xfrm>
            <a:off x="506840" y="2721658"/>
            <a:ext cx="11033332" cy="1752975"/>
          </a:xfrm>
          <a:prstGeom prst="rect">
            <a:avLst/>
          </a:prstGeom>
          <a:ln>
            <a:solidFill>
              <a:schemeClr val="accent2"/>
            </a:solidFill>
          </a:ln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78A45686-2C08-585D-A0BD-F4DB04642A9A}"/>
              </a:ext>
            </a:extLst>
          </p:cNvPr>
          <p:cNvSpPr txBox="1">
            <a:spLocks/>
          </p:cNvSpPr>
          <p:nvPr/>
        </p:nvSpPr>
        <p:spPr>
          <a:xfrm>
            <a:off x="506840" y="0"/>
            <a:ext cx="9510463" cy="1200361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pt-BR" sz="3200" dirty="0"/>
              <a:t>Cálculo adequado da capacidade instalada</a:t>
            </a:r>
          </a:p>
        </p:txBody>
      </p:sp>
    </p:spTree>
    <p:extLst>
      <p:ext uri="{BB962C8B-B14F-4D97-AF65-F5344CB8AC3E}">
        <p14:creationId xmlns:p14="http://schemas.microsoft.com/office/powerpoint/2010/main" val="2409948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98F303-81C8-6EF4-0B2B-6C0ED3F9D1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F8C6D210-29AF-3FA5-911E-CB6833E41704}"/>
              </a:ext>
            </a:extLst>
          </p:cNvPr>
          <p:cNvSpPr txBox="1"/>
          <p:nvPr/>
        </p:nvSpPr>
        <p:spPr>
          <a:xfrm>
            <a:off x="615875" y="1640946"/>
            <a:ext cx="5397649" cy="12603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lnSpc>
                <a:spcPct val="107000"/>
              </a:lnSpc>
              <a:spcAft>
                <a:spcPts val="800"/>
              </a:spcAft>
              <a:buSzPts val="1100"/>
            </a:pPr>
            <a:r>
              <a:rPr lang="pt-BR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O contrato deve ser pautado em uma </a:t>
            </a:r>
            <a:r>
              <a:rPr lang="pt-BR" sz="2400" dirty="0">
                <a:solidFill>
                  <a:srgbClr val="0070C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análise técnica da real capacidade instalada do hospital</a:t>
            </a:r>
            <a:endParaRPr lang="pt-BR" sz="24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26D19329-5308-A1AF-4E75-406EF974055C}"/>
              </a:ext>
            </a:extLst>
          </p:cNvPr>
          <p:cNvSpPr txBox="1"/>
          <p:nvPr/>
        </p:nvSpPr>
        <p:spPr>
          <a:xfrm>
            <a:off x="7207249" y="1781489"/>
            <a:ext cx="4590826" cy="256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2" indent="-342900">
              <a:lnSpc>
                <a:spcPct val="107000"/>
              </a:lnSpc>
              <a:spcAft>
                <a:spcPts val="800"/>
              </a:spcAft>
              <a:buSzPts val="1100"/>
            </a:pPr>
            <a:r>
              <a:rPr lang="pt-BR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O </a:t>
            </a:r>
            <a:r>
              <a:rPr lang="pt-BR" sz="2400" dirty="0">
                <a:solidFill>
                  <a:srgbClr val="0070C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contrato deve prever</a:t>
            </a:r>
            <a:r>
              <a:rPr lang="pt-BR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marL="342900" lvl="0" indent="-342900">
              <a:lnSpc>
                <a:spcPct val="102000"/>
              </a:lnSpc>
              <a:spcAft>
                <a:spcPts val="800"/>
              </a:spcAft>
              <a:buSzPts val="1000"/>
              <a:buFont typeface="+mj-lt"/>
              <a:buAutoNum type="romanLcPeriod"/>
              <a:tabLst>
                <a:tab pos="1170305" algn="l"/>
              </a:tabLst>
            </a:pPr>
            <a:r>
              <a:rPr lang="pt-BR" sz="2400" dirty="0">
                <a:solidFill>
                  <a:srgbClr val="0070C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metas para o </a:t>
            </a:r>
            <a:r>
              <a:rPr lang="pt-BR" sz="2400" u="sng" dirty="0">
                <a:solidFill>
                  <a:srgbClr val="0070C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tempo médio de permanência</a:t>
            </a:r>
            <a:r>
              <a:rPr lang="pt-BR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;</a:t>
            </a:r>
          </a:p>
          <a:p>
            <a:pPr marL="342900" lvl="0" indent="-342900">
              <a:lnSpc>
                <a:spcPct val="102000"/>
              </a:lnSpc>
              <a:spcAft>
                <a:spcPts val="800"/>
              </a:spcAft>
              <a:buSzPts val="1000"/>
              <a:buFont typeface="+mj-lt"/>
              <a:buAutoNum type="romanLcPeriod"/>
              <a:tabLst>
                <a:tab pos="1170305" algn="l"/>
              </a:tabLst>
            </a:pPr>
            <a:r>
              <a:rPr lang="pt-BR" sz="2400" dirty="0">
                <a:solidFill>
                  <a:srgbClr val="0070C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mecanismos de </a:t>
            </a:r>
            <a:r>
              <a:rPr lang="pt-BR" sz="2400" u="sng" dirty="0">
                <a:solidFill>
                  <a:srgbClr val="0070C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monitoramento da ocupação dos leitos hospitalares</a:t>
            </a:r>
            <a:r>
              <a:rPr lang="pt-BR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pt-BR" sz="24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F5829228-7582-75B4-2E93-7DC0B88FF495}"/>
              </a:ext>
            </a:extLst>
          </p:cNvPr>
          <p:cNvSpPr txBox="1"/>
          <p:nvPr/>
        </p:nvSpPr>
        <p:spPr>
          <a:xfrm>
            <a:off x="615875" y="5437979"/>
            <a:ext cx="11257878" cy="12603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2" algn="just">
              <a:lnSpc>
                <a:spcPct val="107000"/>
              </a:lnSpc>
              <a:spcAft>
                <a:spcPts val="800"/>
              </a:spcAft>
              <a:buSzPts val="1100"/>
            </a:pPr>
            <a:r>
              <a:rPr lang="pt-BR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Manter </a:t>
            </a:r>
            <a:r>
              <a:rPr lang="pt-BR" sz="2400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alta taxa de ocupação (por volta de 85% a 90%</a:t>
            </a:r>
            <a:r>
              <a:rPr lang="pt-BR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), aliada a um </a:t>
            </a:r>
            <a:r>
              <a:rPr lang="pt-BR" sz="2400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tempo de permanência adequado</a:t>
            </a:r>
            <a:r>
              <a:rPr lang="pt-BR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, é essencial para </a:t>
            </a:r>
            <a:r>
              <a:rPr lang="pt-BR" sz="2400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diluir os custos fixos e reduzir o custo per capita </a:t>
            </a:r>
            <a:r>
              <a:rPr lang="pt-BR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(COUTO e PEDROSA, 2023).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82E0F731-627D-E78C-64FE-8E8AADDCE372}"/>
              </a:ext>
            </a:extLst>
          </p:cNvPr>
          <p:cNvSpPr txBox="1">
            <a:spLocks/>
          </p:cNvSpPr>
          <p:nvPr/>
        </p:nvSpPr>
        <p:spPr>
          <a:xfrm>
            <a:off x="506840" y="0"/>
            <a:ext cx="9510463" cy="1200361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pt-BR" sz="3200" dirty="0"/>
              <a:t>Cálculo adequado da capacidade instalada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D8EF41E-B039-A4AC-AAA9-A7F82EA85544}"/>
              </a:ext>
            </a:extLst>
          </p:cNvPr>
          <p:cNvSpPr txBox="1"/>
          <p:nvPr/>
        </p:nvSpPr>
        <p:spPr>
          <a:xfrm>
            <a:off x="615875" y="3341876"/>
            <a:ext cx="6097712" cy="16555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lnSpc>
                <a:spcPct val="107000"/>
              </a:lnSpc>
              <a:spcAft>
                <a:spcPts val="800"/>
              </a:spcAft>
              <a:buSzPts val="1100"/>
            </a:pPr>
            <a:r>
              <a:rPr lang="pt-BR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Quando metas e parâmetros são definidos com base em práticas ineficientes ou subutilização da estrutura hospitalar, há risco de elevação indevida do custo por paciente atendido.</a:t>
            </a:r>
          </a:p>
        </p:txBody>
      </p:sp>
    </p:spTree>
    <p:extLst>
      <p:ext uri="{BB962C8B-B14F-4D97-AF65-F5344CB8AC3E}">
        <p14:creationId xmlns:p14="http://schemas.microsoft.com/office/powerpoint/2010/main" val="4036404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3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FC14C9-E53A-04D2-AC22-B24C0605D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02061742-341E-BE29-0DAE-6F5343C7ACA1}"/>
              </a:ext>
            </a:extLst>
          </p:cNvPr>
          <p:cNvSpPr txBox="1"/>
          <p:nvPr/>
        </p:nvSpPr>
        <p:spPr>
          <a:xfrm>
            <a:off x="858748" y="1813942"/>
            <a:ext cx="5237252" cy="20506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2">
              <a:lnSpc>
                <a:spcPct val="107000"/>
              </a:lnSpc>
              <a:spcAft>
                <a:spcPts val="800"/>
              </a:spcAft>
              <a:buSzPts val="1100"/>
            </a:pPr>
            <a:r>
              <a:rPr lang="pt-BR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O contrato deve estabelecer </a:t>
            </a:r>
            <a:r>
              <a:rPr lang="pt-BR" sz="2400" dirty="0">
                <a:solidFill>
                  <a:srgbClr val="0070C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exigência de aquisição de insumos a preços de mercado</a:t>
            </a:r>
            <a:r>
              <a:rPr lang="pt-BR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e adoção de </a:t>
            </a:r>
            <a:r>
              <a:rPr lang="pt-BR" sz="2400" dirty="0">
                <a:solidFill>
                  <a:srgbClr val="0070C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protocolos clínicos para uso racional de </a:t>
            </a:r>
            <a:r>
              <a:rPr lang="pt-BR" sz="2400" u="sng" dirty="0">
                <a:solidFill>
                  <a:srgbClr val="0070C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materiais</a:t>
            </a:r>
            <a:r>
              <a:rPr lang="pt-BR" sz="2400" dirty="0">
                <a:solidFill>
                  <a:srgbClr val="0070C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pt-BR" sz="2400" u="sng" dirty="0">
                <a:solidFill>
                  <a:schemeClr val="accent5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medicamentos</a:t>
            </a:r>
            <a:r>
              <a:rPr lang="pt-BR" sz="2400" dirty="0">
                <a:solidFill>
                  <a:schemeClr val="accent5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e </a:t>
            </a:r>
            <a:r>
              <a:rPr lang="pt-BR" sz="2400" u="sng" dirty="0">
                <a:solidFill>
                  <a:schemeClr val="accent5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exames</a:t>
            </a:r>
            <a:r>
              <a:rPr lang="pt-BR" sz="2400" dirty="0">
                <a:solidFill>
                  <a:schemeClr val="accent5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de </a:t>
            </a:r>
            <a:r>
              <a:rPr lang="pt-BR" sz="2400" u="sng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Arial" panose="020B0604020202020204" pitchFamily="34" charset="0"/>
              </a:rPr>
              <a:t>alto custo.</a:t>
            </a:r>
            <a:endParaRPr lang="pt-BR" sz="24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4A06209-488C-77CE-68A2-A707617D812B}"/>
              </a:ext>
            </a:extLst>
          </p:cNvPr>
          <p:cNvSpPr txBox="1"/>
          <p:nvPr/>
        </p:nvSpPr>
        <p:spPr>
          <a:xfrm>
            <a:off x="7140539" y="1813942"/>
            <a:ext cx="4714389" cy="34193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2">
              <a:lnSpc>
                <a:spcPct val="107000"/>
              </a:lnSpc>
              <a:spcAft>
                <a:spcPts val="800"/>
              </a:spcAft>
              <a:buSzPts val="1100"/>
            </a:pPr>
            <a:r>
              <a:rPr lang="pt-BR" sz="24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cláusula contratual deve prever: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82563" lvl="0" indent="-182563">
              <a:lnSpc>
                <a:spcPct val="102000"/>
              </a:lnSpc>
              <a:spcAft>
                <a:spcPts val="800"/>
              </a:spcAft>
              <a:buSzPts val="1000"/>
              <a:buFont typeface="+mj-lt"/>
              <a:buAutoNum type="romanLcPeriod"/>
              <a:tabLst>
                <a:tab pos="1260475" algn="l"/>
              </a:tabLst>
            </a:pPr>
            <a:r>
              <a:rPr lang="pt-BR" sz="24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obrigatoriedade de </a:t>
            </a:r>
            <a:r>
              <a:rPr lang="pt-BR" sz="2400" dirty="0">
                <a:solidFill>
                  <a:srgbClr val="0070C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aquisição eficiente de insumos</a:t>
            </a:r>
            <a:r>
              <a:rPr lang="pt-BR" sz="24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82563" lvl="0" indent="-182563">
              <a:lnSpc>
                <a:spcPct val="102000"/>
              </a:lnSpc>
              <a:spcAft>
                <a:spcPts val="800"/>
              </a:spcAft>
              <a:buSzPts val="1000"/>
              <a:buFont typeface="+mj-lt"/>
              <a:buAutoNum type="romanLcPeriod"/>
              <a:tabLst>
                <a:tab pos="1260475" algn="l"/>
              </a:tabLst>
            </a:pPr>
            <a:r>
              <a:rPr lang="pt-BR" sz="2400" dirty="0">
                <a:solidFill>
                  <a:srgbClr val="0070C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controle de estoque e rastreabilidade de materiais</a:t>
            </a:r>
            <a:r>
              <a:rPr lang="pt-BR" sz="24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2000"/>
              </a:lnSpc>
              <a:spcAft>
                <a:spcPts val="800"/>
              </a:spcAft>
              <a:buSzPts val="1000"/>
              <a:buFont typeface="+mj-lt"/>
              <a:buAutoNum type="romanLcPeriod"/>
              <a:tabLst>
                <a:tab pos="1260475" algn="l"/>
              </a:tabLst>
            </a:pPr>
            <a:r>
              <a:rPr lang="pt-BR" sz="2400" dirty="0">
                <a:solidFill>
                  <a:srgbClr val="0070C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aplicação dos protocolos clínicos como condição para faturamento de determinados procedimentos</a:t>
            </a:r>
            <a:r>
              <a:rPr lang="pt-BR" sz="24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FEF11509-74D1-AE8C-1121-7FE250B8AE5C}"/>
              </a:ext>
            </a:extLst>
          </p:cNvPr>
          <p:cNvSpPr txBox="1">
            <a:spLocks/>
          </p:cNvSpPr>
          <p:nvPr/>
        </p:nvSpPr>
        <p:spPr>
          <a:xfrm>
            <a:off x="506840" y="0"/>
            <a:ext cx="9510463" cy="1200361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pt-BR" sz="3200" dirty="0"/>
              <a:t>Compra de insumos e protocolos de uso racional</a:t>
            </a:r>
          </a:p>
        </p:txBody>
      </p:sp>
    </p:spTree>
    <p:extLst>
      <p:ext uri="{BB962C8B-B14F-4D97-AF65-F5344CB8AC3E}">
        <p14:creationId xmlns:p14="http://schemas.microsoft.com/office/powerpoint/2010/main" val="270132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A336FF-5C13-1F75-CEFB-28D6072458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8D228426-259E-5355-920B-7981BE3BD5A3}"/>
              </a:ext>
            </a:extLst>
          </p:cNvPr>
          <p:cNvSpPr txBox="1"/>
          <p:nvPr/>
        </p:nvSpPr>
        <p:spPr>
          <a:xfrm>
            <a:off x="735458" y="1737242"/>
            <a:ext cx="5726987" cy="44148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lvl="2" indent="-228600">
              <a:lnSpc>
                <a:spcPct val="107000"/>
              </a:lnSpc>
              <a:spcAft>
                <a:spcPts val="800"/>
              </a:spcAft>
              <a:buSzPts val="1100"/>
              <a:buFont typeface="+mj-lt"/>
              <a:buAutoNum type="arabicPeriod"/>
            </a:pPr>
            <a:r>
              <a:rPr lang="pt-BR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Entre os principais </a:t>
            </a:r>
            <a:r>
              <a:rPr lang="pt-BR" sz="2400" dirty="0">
                <a:solidFill>
                  <a:srgbClr val="0070C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fatores que aumentam o custo </a:t>
            </a:r>
            <a:r>
              <a:rPr lang="pt-BR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e podem ser evitados, destacam-se (COUTO e PEDROSA, 2023h):</a:t>
            </a:r>
          </a:p>
          <a:p>
            <a:pPr marL="228600" lvl="0" indent="-228600">
              <a:lnSpc>
                <a:spcPct val="102000"/>
              </a:lnSpc>
              <a:spcAft>
                <a:spcPts val="800"/>
              </a:spcAft>
              <a:buSzPts val="1000"/>
              <a:buFont typeface="+mj-lt"/>
              <a:buAutoNum type="romanLcPeriod"/>
            </a:pPr>
            <a:r>
              <a:rPr lang="pt-BR" sz="2400" dirty="0">
                <a:solidFill>
                  <a:srgbClr val="0070C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permanência prolongada</a:t>
            </a:r>
            <a:r>
              <a:rPr lang="pt-BR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;</a:t>
            </a:r>
          </a:p>
          <a:p>
            <a:pPr marL="228600" lvl="0" indent="-228600">
              <a:lnSpc>
                <a:spcPct val="102000"/>
              </a:lnSpc>
              <a:spcAft>
                <a:spcPts val="800"/>
              </a:spcAft>
              <a:buSzPts val="1000"/>
              <a:buFont typeface="+mj-lt"/>
              <a:buAutoNum type="romanLcPeriod"/>
            </a:pPr>
            <a:r>
              <a:rPr lang="pt-BR" sz="2400" dirty="0" err="1">
                <a:solidFill>
                  <a:srgbClr val="0070C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Icsap</a:t>
            </a:r>
            <a:r>
              <a:rPr lang="pt-BR" sz="2400" dirty="0">
                <a:solidFill>
                  <a:srgbClr val="0070C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, internações que poderiam ser resolvidas na atenção primária</a:t>
            </a:r>
            <a:r>
              <a:rPr lang="pt-BR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;</a:t>
            </a:r>
          </a:p>
          <a:p>
            <a:pPr marL="228600" lvl="0" indent="-228600">
              <a:lnSpc>
                <a:spcPct val="102000"/>
              </a:lnSpc>
              <a:spcAft>
                <a:spcPts val="800"/>
              </a:spcAft>
              <a:buSzPts val="1000"/>
              <a:buFont typeface="+mj-lt"/>
              <a:buAutoNum type="romanLcPeriod"/>
            </a:pPr>
            <a:r>
              <a:rPr lang="pt-BR" sz="2400" dirty="0">
                <a:solidFill>
                  <a:srgbClr val="0070C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condições adquiridas grave </a:t>
            </a:r>
            <a:r>
              <a:rPr lang="pt-BR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dentro do hospital (como infecções hospitalares);</a:t>
            </a:r>
          </a:p>
          <a:p>
            <a:pPr marL="228600" lvl="0" indent="-228600">
              <a:lnSpc>
                <a:spcPct val="102000"/>
              </a:lnSpc>
              <a:spcAft>
                <a:spcPts val="800"/>
              </a:spcAft>
              <a:buSzPts val="1000"/>
              <a:buFont typeface="+mj-lt"/>
              <a:buAutoNum type="romanLcPeriod"/>
            </a:pPr>
            <a:r>
              <a:rPr lang="pt-BR" sz="2400" dirty="0">
                <a:solidFill>
                  <a:srgbClr val="0070C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reinternações em 30 dias</a:t>
            </a:r>
            <a:r>
              <a:rPr lang="pt-BR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;</a:t>
            </a:r>
          </a:p>
          <a:p>
            <a:pPr marL="228600" lvl="0" indent="-228600">
              <a:lnSpc>
                <a:spcPct val="102000"/>
              </a:lnSpc>
              <a:spcAft>
                <a:spcPts val="800"/>
              </a:spcAft>
              <a:buSzPts val="1000"/>
              <a:buFont typeface="+mj-lt"/>
              <a:buAutoNum type="romanLcPeriod"/>
            </a:pPr>
            <a:r>
              <a:rPr lang="pt-BR" sz="2400" dirty="0">
                <a:solidFill>
                  <a:srgbClr val="0070C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baixa resolutividade da emergência</a:t>
            </a:r>
            <a:r>
              <a:rPr lang="pt-BR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FE385EB-DB96-F042-6261-819B37E60D65}"/>
              </a:ext>
            </a:extLst>
          </p:cNvPr>
          <p:cNvSpPr txBox="1"/>
          <p:nvPr/>
        </p:nvSpPr>
        <p:spPr>
          <a:xfrm>
            <a:off x="7725319" y="1737242"/>
            <a:ext cx="3863929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lvl="2" indent="-228600">
              <a:lnSpc>
                <a:spcPct val="107000"/>
              </a:lnSpc>
              <a:spcAft>
                <a:spcPts val="800"/>
              </a:spcAft>
              <a:buSzPts val="1100"/>
              <a:buFont typeface="+mj-lt"/>
              <a:buAutoNum type="arabicPeriod"/>
            </a:pPr>
            <a:r>
              <a:rPr lang="pt-BR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Esses pontos podem ser monitorados com o uso de </a:t>
            </a:r>
            <a:r>
              <a:rPr lang="pt-BR" sz="2400" b="1" dirty="0">
                <a:solidFill>
                  <a:schemeClr val="accent5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indicadores específicos e vinculados a metas contratuais</a:t>
            </a:r>
            <a:r>
              <a:rPr lang="pt-BR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pPr marL="228600" lvl="2" indent="-228600">
              <a:lnSpc>
                <a:spcPct val="107000"/>
              </a:lnSpc>
              <a:spcAft>
                <a:spcPts val="800"/>
              </a:spcAft>
              <a:buSzPts val="1100"/>
              <a:buFont typeface="+mj-lt"/>
              <a:buAutoNum type="arabicPeriod"/>
            </a:pPr>
            <a:r>
              <a:rPr lang="pt-BR" sz="2400" b="1" dirty="0">
                <a:solidFill>
                  <a:srgbClr val="0070C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Auditorias clínicas</a:t>
            </a:r>
            <a:r>
              <a:rPr lang="pt-BR" sz="2400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pt-BR" sz="2400" b="1" dirty="0">
                <a:solidFill>
                  <a:srgbClr val="0070C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protocolos de alta segura </a:t>
            </a:r>
            <a:r>
              <a:rPr lang="pt-BR" sz="2400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e </a:t>
            </a:r>
            <a:r>
              <a:rPr lang="pt-BR" sz="2400" b="1" dirty="0">
                <a:solidFill>
                  <a:srgbClr val="0070C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articulação com a atenção primária</a:t>
            </a:r>
            <a:r>
              <a:rPr lang="pt-BR" sz="2400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são instrumentos essenciais para prevenir tais situações.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88D7859D-2016-E5B3-1AAB-F8AD2FE4C3DD}"/>
              </a:ext>
            </a:extLst>
          </p:cNvPr>
          <p:cNvSpPr txBox="1">
            <a:spLocks/>
          </p:cNvSpPr>
          <p:nvPr/>
        </p:nvSpPr>
        <p:spPr>
          <a:xfrm>
            <a:off x="506840" y="0"/>
            <a:ext cx="9510463" cy="1200361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pt-BR" sz="3200" dirty="0"/>
              <a:t>Controle do desperdício hospitalar</a:t>
            </a:r>
          </a:p>
        </p:txBody>
      </p:sp>
    </p:spTree>
    <p:extLst>
      <p:ext uri="{BB962C8B-B14F-4D97-AF65-F5344CB8AC3E}">
        <p14:creationId xmlns:p14="http://schemas.microsoft.com/office/powerpoint/2010/main" val="505169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95FA62-7769-ADC4-C0A3-1A3EBD9D69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64C0BC-C52D-509A-C928-F04E3F312E6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Conhecimento do objeto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29E81382-9AD3-9694-02B6-6ADF2D82355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649" t="41911" r="56317" b="7080"/>
          <a:stretch/>
        </p:blipFill>
        <p:spPr>
          <a:xfrm>
            <a:off x="838200" y="1456022"/>
            <a:ext cx="4933134" cy="5352550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0C9DA7F8-61FC-0256-2A6E-8CDBB97AA25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8244" t="44956" r="56317" b="8984"/>
          <a:stretch/>
        </p:blipFill>
        <p:spPr>
          <a:xfrm>
            <a:off x="6096000" y="1456022"/>
            <a:ext cx="5346891" cy="5006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034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CD979C-F460-8E3D-D030-4C82431C0D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EC7E5C-C462-81F9-3F56-08F5ECB70BF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Riscos e questões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D0F47B2-00CF-A913-9B6E-F583A6255AC9}"/>
              </a:ext>
            </a:extLst>
          </p:cNvPr>
          <p:cNvSpPr txBox="1"/>
          <p:nvPr/>
        </p:nvSpPr>
        <p:spPr>
          <a:xfrm>
            <a:off x="369868" y="4217548"/>
            <a:ext cx="11568701" cy="25228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pt-BR" sz="2400" b="1" dirty="0">
                <a:solidFill>
                  <a:srgbClr val="0070C0"/>
                </a:solidFill>
                <a:effectLst/>
                <a:ea typeface="MS Mincho" panose="02020609040205080304" pitchFamily="49" charset="-128"/>
                <a:cs typeface="Arial" panose="020B0604020202020204" pitchFamily="34" charset="0"/>
              </a:rPr>
              <a:t>Questão de Auditoria </a:t>
            </a:r>
            <a:endParaRPr lang="pt-BR" sz="2400" b="1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600"/>
              </a:spcAft>
              <a:buClr>
                <a:srgbClr val="1D99A0"/>
              </a:buClr>
              <a:buSzPts val="1200"/>
            </a:pPr>
            <a:r>
              <a:rPr lang="pt-BR" sz="2400" dirty="0">
                <a:effectLst/>
                <a:uFill>
                  <a:solidFill>
                    <a:srgbClr val="1481AB"/>
                  </a:solidFill>
                </a:uFill>
                <a:ea typeface="MS Mincho" panose="02020609040205080304" pitchFamily="49" charset="-128"/>
                <a:cs typeface="Arial" panose="020B0604020202020204" pitchFamily="34" charset="0"/>
              </a:rPr>
              <a:t>O processo de contratualização entre </a:t>
            </a:r>
            <a:r>
              <a:rPr lang="pt-BR" sz="2400" dirty="0">
                <a:solidFill>
                  <a:srgbClr val="00B0F0"/>
                </a:solidFill>
                <a:effectLst/>
                <a:uFill>
                  <a:solidFill>
                    <a:srgbClr val="1481AB"/>
                  </a:solidFill>
                </a:uFill>
                <a:ea typeface="MS Mincho" panose="02020609040205080304" pitchFamily="49" charset="-128"/>
                <a:cs typeface="Arial" panose="020B0604020202020204" pitchFamily="34" charset="0"/>
              </a:rPr>
              <a:t>o ente federado e o Hospital X, no período de XXXX a XXXX</a:t>
            </a:r>
            <a:r>
              <a:rPr lang="pt-BR" sz="2400" dirty="0">
                <a:effectLst/>
                <a:uFill>
                  <a:solidFill>
                    <a:srgbClr val="1481AB"/>
                  </a:solidFill>
                </a:uFill>
                <a:ea typeface="MS Mincho" panose="02020609040205080304" pitchFamily="49" charset="-128"/>
                <a:cs typeface="Arial" panose="020B0604020202020204" pitchFamily="34" charset="0"/>
              </a:rPr>
              <a:t>, contempla exigências que assegurem o controle e o monitoramento contínuo dos custos fixos e variáveis da operação hospitalar, como critério de sustentabilidade econômica e de eficiência na gestão, conforme preconizado nos </a:t>
            </a:r>
            <a:r>
              <a:rPr lang="pt-BR" sz="2400" dirty="0" err="1">
                <a:effectLst/>
                <a:uFill>
                  <a:solidFill>
                    <a:srgbClr val="1481AB"/>
                  </a:solidFill>
                </a:uFill>
                <a:ea typeface="MS Mincho" panose="02020609040205080304" pitchFamily="49" charset="-128"/>
                <a:cs typeface="Arial" panose="020B0604020202020204" pitchFamily="34" charset="0"/>
              </a:rPr>
              <a:t>arts</a:t>
            </a:r>
            <a:r>
              <a:rPr lang="pt-BR" sz="2400" dirty="0">
                <a:effectLst/>
                <a:uFill>
                  <a:solidFill>
                    <a:srgbClr val="1481AB"/>
                  </a:solidFill>
                </a:uFill>
                <a:ea typeface="MS Mincho" panose="02020609040205080304" pitchFamily="49" charset="-128"/>
                <a:cs typeface="Arial" panose="020B0604020202020204" pitchFamily="34" charset="0"/>
              </a:rPr>
              <a:t>. 10, VI, e 14, Anexo 2 do Anexo XXIV da Portaria Consolidado MS nº 2/2017?</a:t>
            </a:r>
            <a:endParaRPr lang="pt-BR" sz="2400" dirty="0">
              <a:effectLst/>
              <a:uFill>
                <a:solidFill>
                  <a:srgbClr val="1481AB"/>
                </a:solidFill>
              </a:u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D5DAB65-D80B-AD56-26F2-E69DDAD59BFB}"/>
              </a:ext>
            </a:extLst>
          </p:cNvPr>
          <p:cNvSpPr txBox="1"/>
          <p:nvPr/>
        </p:nvSpPr>
        <p:spPr>
          <a:xfrm>
            <a:off x="369869" y="1609558"/>
            <a:ext cx="11568701" cy="241110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pt-BR" sz="2400" b="1" dirty="0">
                <a:solidFill>
                  <a:srgbClr val="0070C0"/>
                </a:solidFill>
                <a:effectLst/>
                <a:ea typeface="MS Mincho" panose="02020609040205080304" pitchFamily="49" charset="-128"/>
                <a:cs typeface="Arial" panose="020B0604020202020204" pitchFamily="34" charset="0"/>
              </a:rPr>
              <a:t>Risco Investigado</a:t>
            </a:r>
            <a:endParaRPr lang="pt-BR" sz="2400" b="1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pt-BR" sz="2400" dirty="0">
                <a:solidFill>
                  <a:srgbClr val="0070C0"/>
                </a:solidFill>
                <a:effectLst/>
                <a:ea typeface="MS Mincho" panose="02020609040205080304" pitchFamily="49" charset="-128"/>
              </a:rPr>
              <a:t>Devido</a:t>
            </a:r>
            <a:r>
              <a:rPr lang="pt-BR" sz="2400" dirty="0">
                <a:effectLst/>
                <a:ea typeface="MS Mincho" panose="02020609040205080304" pitchFamily="49" charset="-128"/>
              </a:rPr>
              <a:t> à ausência de controle sobre os custos de operação, </a:t>
            </a:r>
            <a:r>
              <a:rPr lang="pt-BR" sz="2400" dirty="0">
                <a:solidFill>
                  <a:srgbClr val="0070C0"/>
                </a:solidFill>
                <a:effectLst/>
                <a:ea typeface="MS Mincho" panose="02020609040205080304" pitchFamily="49" charset="-128"/>
              </a:rPr>
              <a:t>poderá ocorrer a </a:t>
            </a:r>
            <a:r>
              <a:rPr lang="pt-BR" sz="2400" dirty="0">
                <a:effectLst/>
                <a:ea typeface="MS Mincho" panose="02020609040205080304" pitchFamily="49" charset="-128"/>
              </a:rPr>
              <a:t>incapacidade dos hospitais de identificar e gerenciar eficientemente os custos fixos e variáveis associados à prestação de serviços de saúde, </a:t>
            </a:r>
            <a:r>
              <a:rPr lang="pt-BR" sz="2400" dirty="0">
                <a:solidFill>
                  <a:srgbClr val="0070C0"/>
                </a:solidFill>
                <a:effectLst/>
                <a:ea typeface="MS Mincho" panose="02020609040205080304" pitchFamily="49" charset="-128"/>
              </a:rPr>
              <a:t>o que poderá levar</a:t>
            </a:r>
            <a:r>
              <a:rPr lang="pt-BR" sz="2400" dirty="0">
                <a:effectLst/>
                <a:ea typeface="MS Mincho" panose="02020609040205080304" pitchFamily="49" charset="-128"/>
              </a:rPr>
              <a:t> ao comprometimento da qualidade do atendimento hospitalar; dificuldades financeiras e déficits operacionais; e limitação de investimentos futuros.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9585244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86EBAB-E751-9814-5239-B9E0761886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E64D737-2DBB-BC6B-C7E1-862A8425BEF2}"/>
              </a:ext>
            </a:extLst>
          </p:cNvPr>
          <p:cNvSpPr txBox="1"/>
          <p:nvPr/>
        </p:nvSpPr>
        <p:spPr>
          <a:xfrm>
            <a:off x="421240" y="4111262"/>
            <a:ext cx="11589250" cy="21276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pt-BR" sz="2400" b="1" dirty="0">
                <a:solidFill>
                  <a:srgbClr val="0070C0"/>
                </a:solidFill>
                <a:effectLst/>
                <a:ea typeface="MS Mincho" panose="02020609040205080304" pitchFamily="49" charset="-128"/>
                <a:cs typeface="Arial" panose="020B0604020202020204" pitchFamily="34" charset="0"/>
              </a:rPr>
              <a:t>Questão de Auditoria: </a:t>
            </a:r>
            <a:endParaRPr lang="pt-BR" sz="2400" b="1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600"/>
              </a:spcAft>
              <a:buClr>
                <a:srgbClr val="1D99A0"/>
              </a:buClr>
              <a:buSzPts val="1200"/>
            </a:pPr>
            <a:r>
              <a:rPr lang="pt-BR" sz="2400" dirty="0">
                <a:effectLst/>
                <a:uFill>
                  <a:solidFill>
                    <a:srgbClr val="1481AB"/>
                  </a:solidFill>
                </a:uFill>
                <a:ea typeface="MS Mincho" panose="02020609040205080304" pitchFamily="49" charset="-128"/>
                <a:cs typeface="Arial" panose="020B0604020202020204" pitchFamily="34" charset="0"/>
              </a:rPr>
              <a:t>O processo de contratualização entre o </a:t>
            </a:r>
            <a:r>
              <a:rPr lang="pt-BR" sz="2400" dirty="0">
                <a:solidFill>
                  <a:srgbClr val="00B0F0"/>
                </a:solidFill>
                <a:effectLst/>
                <a:uFill>
                  <a:solidFill>
                    <a:srgbClr val="1481AB"/>
                  </a:solidFill>
                </a:uFill>
                <a:ea typeface="MS Mincho" panose="02020609040205080304" pitchFamily="49" charset="-128"/>
                <a:cs typeface="Arial" panose="020B0604020202020204" pitchFamily="34" charset="0"/>
              </a:rPr>
              <a:t>ente federado e o Hospital X, no período de XXXX a XXXX</a:t>
            </a:r>
            <a:r>
              <a:rPr lang="pt-BR" sz="2400" dirty="0">
                <a:effectLst/>
                <a:uFill>
                  <a:solidFill>
                    <a:srgbClr val="1481AB"/>
                  </a:solidFill>
                </a:uFill>
                <a:ea typeface="MS Mincho" panose="02020609040205080304" pitchFamily="49" charset="-128"/>
                <a:cs typeface="Arial" panose="020B0604020202020204" pitchFamily="34" charset="0"/>
              </a:rPr>
              <a:t>, prevê dispositivos que assegurem a gestão eficiente da capacidade instalada, do tempo médio de permanência e da taxa de ocupação hospitalar, conforme estabelecido nos </a:t>
            </a:r>
            <a:r>
              <a:rPr lang="pt-BR" sz="2400" dirty="0" err="1">
                <a:effectLst/>
                <a:uFill>
                  <a:solidFill>
                    <a:srgbClr val="1481AB"/>
                  </a:solidFill>
                </a:uFill>
                <a:ea typeface="MS Mincho" panose="02020609040205080304" pitchFamily="49" charset="-128"/>
                <a:cs typeface="Arial" panose="020B0604020202020204" pitchFamily="34" charset="0"/>
              </a:rPr>
              <a:t>arts</a:t>
            </a:r>
            <a:r>
              <a:rPr lang="pt-BR" sz="2400" dirty="0">
                <a:effectLst/>
                <a:uFill>
                  <a:solidFill>
                    <a:srgbClr val="1481AB"/>
                  </a:solidFill>
                </a:uFill>
                <a:ea typeface="MS Mincho" panose="02020609040205080304" pitchFamily="49" charset="-128"/>
                <a:cs typeface="Arial" panose="020B0604020202020204" pitchFamily="34" charset="0"/>
              </a:rPr>
              <a:t>. 10 e 11 do Anexo 2 do Anexo XXIV da Portaria de Consolidação MS nº 2/2017?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8D45D82-FC88-ECB6-5921-32865DF89F97}"/>
              </a:ext>
            </a:extLst>
          </p:cNvPr>
          <p:cNvSpPr txBox="1"/>
          <p:nvPr/>
        </p:nvSpPr>
        <p:spPr>
          <a:xfrm>
            <a:off x="421240" y="1572270"/>
            <a:ext cx="11517331" cy="21276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pt-BR" sz="2400" b="1" dirty="0">
                <a:solidFill>
                  <a:srgbClr val="0070C0"/>
                </a:solidFill>
                <a:effectLst/>
                <a:ea typeface="MS Mincho" panose="02020609040205080304" pitchFamily="49" charset="-128"/>
                <a:cs typeface="Arial" panose="020B0604020202020204" pitchFamily="34" charset="0"/>
              </a:rPr>
              <a:t>Risco Investigado:</a:t>
            </a:r>
            <a:endParaRPr lang="pt-BR" sz="2400" b="1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600"/>
              </a:spcAft>
              <a:buClr>
                <a:srgbClr val="FF0000"/>
              </a:buClr>
              <a:buSzPts val="1000"/>
            </a:pPr>
            <a:r>
              <a:rPr lang="pt-BR" sz="2400" dirty="0">
                <a:solidFill>
                  <a:srgbClr val="0070C0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Devido</a:t>
            </a:r>
            <a:r>
              <a:rPr lang="pt-BR" sz="2400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a dificuldades em otimizar o uso da capacidade instalada e em gerenciar adequadamente o tempo médio de permanência e a capacidade de ocupação, </a:t>
            </a:r>
            <a:r>
              <a:rPr lang="pt-BR" sz="2400" dirty="0">
                <a:solidFill>
                  <a:srgbClr val="0070C0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poderá ocorrer</a:t>
            </a:r>
            <a:r>
              <a:rPr lang="pt-BR" sz="2400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diluição ineficiente do custo fixo e aumento do custo per capita, </a:t>
            </a:r>
            <a:r>
              <a:rPr lang="pt-BR" sz="2400" dirty="0">
                <a:solidFill>
                  <a:srgbClr val="0070C0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o que poderá levar</a:t>
            </a:r>
            <a:r>
              <a:rPr lang="pt-BR" sz="2400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à redução da disponibilidade de leitos para novos pacientes.</a:t>
            </a:r>
            <a:endParaRPr lang="pt-BR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BE0076E5-7B1D-268B-188B-E838714AA9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49443"/>
            <a:ext cx="9829800" cy="1087867"/>
          </a:xfrm>
        </p:spPr>
        <p:txBody>
          <a:bodyPr>
            <a:normAutofit/>
          </a:bodyPr>
          <a:lstStyle/>
          <a:p>
            <a:r>
              <a:rPr lang="pt-BR" dirty="0"/>
              <a:t>Riscos e questões</a:t>
            </a:r>
          </a:p>
        </p:txBody>
      </p:sp>
    </p:spTree>
    <p:extLst>
      <p:ext uri="{BB962C8B-B14F-4D97-AF65-F5344CB8AC3E}">
        <p14:creationId xmlns:p14="http://schemas.microsoft.com/office/powerpoint/2010/main" val="1160063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F243B-1618-8C74-6E01-CF017DB96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2342BEAE-AC3D-FD07-7C77-36E7227BE11F}"/>
              </a:ext>
            </a:extLst>
          </p:cNvPr>
          <p:cNvSpPr txBox="1"/>
          <p:nvPr/>
        </p:nvSpPr>
        <p:spPr>
          <a:xfrm>
            <a:off x="838199" y="4045800"/>
            <a:ext cx="10693998" cy="25228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pt-BR" sz="2400" b="1" dirty="0">
                <a:solidFill>
                  <a:srgbClr val="0070C0"/>
                </a:solidFill>
                <a:effectLst/>
                <a:ea typeface="MS Mincho" panose="02020609040205080304" pitchFamily="49" charset="-128"/>
                <a:cs typeface="Arial" panose="020B0604020202020204" pitchFamily="34" charset="0"/>
              </a:rPr>
              <a:t>Questão de Auditoria </a:t>
            </a:r>
            <a:endParaRPr lang="pt-BR" sz="2400" b="1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600"/>
              </a:spcAft>
              <a:buClr>
                <a:srgbClr val="1D99A0"/>
              </a:buClr>
              <a:buSzPts val="1200"/>
            </a:pPr>
            <a:r>
              <a:rPr lang="pt-BR" sz="2400" dirty="0">
                <a:effectLst/>
                <a:uFill>
                  <a:solidFill>
                    <a:srgbClr val="1481AB"/>
                  </a:solidFill>
                </a:uFill>
                <a:ea typeface="MS Mincho" panose="02020609040205080304" pitchFamily="49" charset="-128"/>
                <a:cs typeface="Arial" panose="020B0604020202020204" pitchFamily="34" charset="0"/>
              </a:rPr>
              <a:t>O processo de contratualização entre </a:t>
            </a:r>
            <a:r>
              <a:rPr lang="pt-BR" sz="2400" dirty="0">
                <a:solidFill>
                  <a:srgbClr val="00B0F0"/>
                </a:solidFill>
                <a:effectLst/>
                <a:uFill>
                  <a:solidFill>
                    <a:srgbClr val="1481AB"/>
                  </a:solidFill>
                </a:uFill>
                <a:ea typeface="MS Mincho" panose="02020609040205080304" pitchFamily="49" charset="-128"/>
                <a:cs typeface="Arial" panose="020B0604020202020204" pitchFamily="34" charset="0"/>
              </a:rPr>
              <a:t>o ente federado e o Hospital X, no período de XXXX a XXXX</a:t>
            </a:r>
            <a:r>
              <a:rPr lang="pt-BR" sz="2400" dirty="0">
                <a:effectLst/>
                <a:uFill>
                  <a:solidFill>
                    <a:srgbClr val="1481AB"/>
                  </a:solidFill>
                </a:uFill>
                <a:ea typeface="MS Mincho" panose="02020609040205080304" pitchFamily="49" charset="-128"/>
                <a:cs typeface="Arial" panose="020B0604020202020204" pitchFamily="34" charset="0"/>
              </a:rPr>
              <a:t>, estabelece cláusulas que regulam o uso racional de materiais, medicamentos e exames, com base em protocolos assistenciais e diretrizes clínicas baseadas em evidências, conforme disposto no art. 19-Q da Lei nº 8.080/1990 e no art. 63 da Resolução CIT nº 1/2021?</a:t>
            </a:r>
            <a:endParaRPr lang="pt-BR" sz="2400" dirty="0">
              <a:effectLst/>
              <a:uFill>
                <a:solidFill>
                  <a:srgbClr val="1481AB"/>
                </a:solidFill>
              </a:u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602BCF8-184B-C4C6-D127-F05689575D20}"/>
              </a:ext>
            </a:extLst>
          </p:cNvPr>
          <p:cNvSpPr txBox="1"/>
          <p:nvPr/>
        </p:nvSpPr>
        <p:spPr>
          <a:xfrm>
            <a:off x="838200" y="1627738"/>
            <a:ext cx="10693997" cy="21276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pt-BR" sz="2400" b="1" dirty="0">
                <a:solidFill>
                  <a:srgbClr val="0070C0"/>
                </a:solidFill>
                <a:effectLst/>
                <a:ea typeface="MS Mincho" panose="02020609040205080304" pitchFamily="49" charset="-128"/>
                <a:cs typeface="Arial" panose="020B0604020202020204" pitchFamily="34" charset="0"/>
              </a:rPr>
              <a:t>Risco Investigado</a:t>
            </a:r>
            <a:endParaRPr lang="pt-BR" sz="2400" b="1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600"/>
              </a:spcAft>
              <a:buClr>
                <a:srgbClr val="FF0000"/>
              </a:buClr>
              <a:buSzPts val="1000"/>
            </a:pPr>
            <a:r>
              <a:rPr lang="pt-BR" sz="2400" dirty="0">
                <a:solidFill>
                  <a:srgbClr val="0070C0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Devido</a:t>
            </a:r>
            <a:r>
              <a:rPr lang="pt-BR" sz="2400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ao uso excessivo ou inadequado de materiais, medicamentos e exames de alto custo, </a:t>
            </a:r>
            <a:r>
              <a:rPr lang="pt-BR" sz="2400" dirty="0">
                <a:solidFill>
                  <a:srgbClr val="0070C0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poderá ocorrer</a:t>
            </a:r>
            <a:r>
              <a:rPr lang="pt-BR" sz="2400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a adoção de práticas que levam ao desperdício de recursos como permanência prolongada e reinternações desnecessárias, </a:t>
            </a:r>
            <a:r>
              <a:rPr lang="pt-BR" sz="2400" dirty="0">
                <a:solidFill>
                  <a:srgbClr val="0070C0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o que poderá levar </a:t>
            </a:r>
            <a:r>
              <a:rPr lang="pt-BR" sz="2400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ao aumento dos custos variáveis e prejuízos à saúde dos pacientes.</a:t>
            </a:r>
            <a:endParaRPr lang="pt-BR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4545DB8F-3E33-9202-EF1B-1D419EEE22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49443"/>
            <a:ext cx="9829800" cy="1087867"/>
          </a:xfrm>
        </p:spPr>
        <p:txBody>
          <a:bodyPr>
            <a:normAutofit/>
          </a:bodyPr>
          <a:lstStyle/>
          <a:p>
            <a:r>
              <a:rPr lang="pt-BR" dirty="0"/>
              <a:t>Riscos e questões</a:t>
            </a:r>
          </a:p>
        </p:txBody>
      </p:sp>
    </p:spTree>
    <p:extLst>
      <p:ext uri="{BB962C8B-B14F-4D97-AF65-F5344CB8AC3E}">
        <p14:creationId xmlns:p14="http://schemas.microsoft.com/office/powerpoint/2010/main" val="3530606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984EF-D540-D592-81F3-399E35047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3A2AD81E-F335-088E-1616-01BC3E0E47B1}"/>
              </a:ext>
            </a:extLst>
          </p:cNvPr>
          <p:cNvSpPr txBox="1"/>
          <p:nvPr/>
        </p:nvSpPr>
        <p:spPr>
          <a:xfrm>
            <a:off x="920393" y="4016187"/>
            <a:ext cx="10758544" cy="25228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pt-BR" sz="2400" b="1" dirty="0">
                <a:solidFill>
                  <a:srgbClr val="0070C0"/>
                </a:solidFill>
                <a:effectLst/>
                <a:ea typeface="MS Mincho" panose="02020609040205080304" pitchFamily="49" charset="-128"/>
                <a:cs typeface="Arial" panose="020B0604020202020204" pitchFamily="34" charset="0"/>
              </a:rPr>
              <a:t>Questão de Auditoria </a:t>
            </a:r>
            <a:endParaRPr lang="pt-BR" sz="2400" b="1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600"/>
              </a:spcAft>
              <a:buClr>
                <a:srgbClr val="1D99A0"/>
              </a:buClr>
              <a:buSzPts val="1200"/>
            </a:pPr>
            <a:r>
              <a:rPr lang="pt-BR" sz="2400" dirty="0">
                <a:effectLst/>
                <a:uFill>
                  <a:solidFill>
                    <a:srgbClr val="1481AB"/>
                  </a:solidFill>
                </a:uFill>
                <a:ea typeface="MS Mincho" panose="02020609040205080304" pitchFamily="49" charset="-128"/>
                <a:cs typeface="Arial" panose="020B0604020202020204" pitchFamily="34" charset="0"/>
              </a:rPr>
              <a:t>O processo de contratualização entre </a:t>
            </a:r>
            <a:r>
              <a:rPr lang="pt-BR" sz="2400" dirty="0">
                <a:solidFill>
                  <a:srgbClr val="00B0F0"/>
                </a:solidFill>
                <a:effectLst/>
                <a:uFill>
                  <a:solidFill>
                    <a:srgbClr val="1481AB"/>
                  </a:solidFill>
                </a:uFill>
                <a:ea typeface="MS Mincho" panose="02020609040205080304" pitchFamily="49" charset="-128"/>
                <a:cs typeface="Arial" panose="020B0604020202020204" pitchFamily="34" charset="0"/>
              </a:rPr>
              <a:t>o ente federado e o Hospital X, no período de XXXX a XXXX</a:t>
            </a:r>
            <a:r>
              <a:rPr lang="pt-BR" sz="2400" dirty="0">
                <a:effectLst/>
                <a:uFill>
                  <a:solidFill>
                    <a:srgbClr val="1481AB"/>
                  </a:solidFill>
                </a:uFill>
                <a:ea typeface="MS Mincho" panose="02020609040205080304" pitchFamily="49" charset="-128"/>
                <a:cs typeface="Arial" panose="020B0604020202020204" pitchFamily="34" charset="0"/>
              </a:rPr>
              <a:t>, considera o perfil assistencial pactuado e sua inserção na Rede de Atenção à Saúde (RAS), de modo a evitar ociosidade de leitos e salas cirúrgicas, conforme determinado no art. 5º, II e art. 11 do Anexo XXIV da Portaria de Consolidação MS nº 2/2017?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062BD78-1B4B-56F1-82AD-11B15E67B781}"/>
              </a:ext>
            </a:extLst>
          </p:cNvPr>
          <p:cNvSpPr txBox="1"/>
          <p:nvPr/>
        </p:nvSpPr>
        <p:spPr>
          <a:xfrm>
            <a:off x="920392" y="1549207"/>
            <a:ext cx="10758543" cy="21276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pt-BR" sz="2400" b="1" dirty="0">
                <a:solidFill>
                  <a:srgbClr val="0070C0"/>
                </a:solidFill>
                <a:effectLst/>
                <a:ea typeface="MS Mincho" panose="02020609040205080304" pitchFamily="49" charset="-128"/>
                <a:cs typeface="Arial" panose="020B0604020202020204" pitchFamily="34" charset="0"/>
              </a:rPr>
              <a:t>Risco Investigado</a:t>
            </a:r>
            <a:endParaRPr lang="pt-BR" sz="2400" b="1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600"/>
              </a:spcAft>
              <a:buClr>
                <a:srgbClr val="FF0000"/>
              </a:buClr>
              <a:buSzPts val="1000"/>
            </a:pPr>
            <a:r>
              <a:rPr lang="pt-BR" sz="2400" dirty="0">
                <a:solidFill>
                  <a:srgbClr val="0070C0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Devido</a:t>
            </a:r>
            <a:r>
              <a:rPr lang="pt-BR" sz="2400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a falhas de organização da rede e identificação/definição adequada do perfil do hospital pelo gestor, </a:t>
            </a:r>
            <a:r>
              <a:rPr lang="pt-BR" sz="2400" dirty="0">
                <a:solidFill>
                  <a:srgbClr val="0070C0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poderá ocorrer</a:t>
            </a:r>
            <a:r>
              <a:rPr lang="pt-BR" sz="2400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ociosidade do hospital (leitos e salas cirúrgicas com taxa de ocupação inferior a 85%), </a:t>
            </a:r>
            <a:r>
              <a:rPr lang="pt-BR" sz="2400" dirty="0">
                <a:solidFill>
                  <a:srgbClr val="0070C0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o que poderá levar</a:t>
            </a:r>
            <a:r>
              <a:rPr lang="pt-BR" sz="2400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ao aumento do custo por usuário e à menor utilização dos recursos fixos disponíveis.</a:t>
            </a:r>
            <a:endParaRPr lang="pt-BR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A92CA5FD-4E66-B9F8-0E18-67B4FDAB15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49443"/>
            <a:ext cx="9829800" cy="1087867"/>
          </a:xfrm>
        </p:spPr>
        <p:txBody>
          <a:bodyPr>
            <a:normAutofit/>
          </a:bodyPr>
          <a:lstStyle/>
          <a:p>
            <a:r>
              <a:rPr lang="pt-BR" dirty="0"/>
              <a:t>Riscos e questões</a:t>
            </a:r>
          </a:p>
        </p:txBody>
      </p:sp>
    </p:spTree>
    <p:extLst>
      <p:ext uri="{BB962C8B-B14F-4D97-AF65-F5344CB8AC3E}">
        <p14:creationId xmlns:p14="http://schemas.microsoft.com/office/powerpoint/2010/main" val="2627556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53CBC-D070-993A-958E-08AB0E665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7DBD403C-BA73-7F61-49A7-73F4D8B07308}"/>
              </a:ext>
            </a:extLst>
          </p:cNvPr>
          <p:cNvSpPr txBox="1"/>
          <p:nvPr/>
        </p:nvSpPr>
        <p:spPr>
          <a:xfrm>
            <a:off x="838200" y="1473502"/>
            <a:ext cx="10790816" cy="21276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pt-BR" sz="2400" b="1" dirty="0">
                <a:solidFill>
                  <a:srgbClr val="0070C0"/>
                </a:solidFill>
                <a:effectLst/>
                <a:ea typeface="MS Mincho" panose="02020609040205080304" pitchFamily="49" charset="-128"/>
                <a:cs typeface="Arial" panose="020B0604020202020204" pitchFamily="34" charset="0"/>
              </a:rPr>
              <a:t>Riscos Investigados</a:t>
            </a:r>
            <a:endParaRPr lang="pt-BR" sz="2400" b="1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600"/>
              </a:spcAft>
              <a:buClr>
                <a:srgbClr val="FF0000"/>
              </a:buClr>
              <a:buSzPts val="1000"/>
            </a:pPr>
            <a:r>
              <a:rPr lang="pt-BR" sz="2400" dirty="0">
                <a:solidFill>
                  <a:srgbClr val="0070C0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Devido</a:t>
            </a:r>
            <a:r>
              <a:rPr lang="pt-BR" sz="2400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a falhas no gerenciamento do fluxo interno de pacientes no hospital, </a:t>
            </a:r>
            <a:r>
              <a:rPr lang="pt-BR" sz="2400" dirty="0">
                <a:solidFill>
                  <a:srgbClr val="0070C0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poderá ocorrer</a:t>
            </a:r>
            <a:r>
              <a:rPr lang="pt-BR" sz="2400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aumento do tempo médio de permanência hospitalar e redução do índice de giro de leitos, </a:t>
            </a:r>
            <a:r>
              <a:rPr lang="pt-BR" sz="2400" dirty="0">
                <a:solidFill>
                  <a:srgbClr val="0070C0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o que poderá levar </a:t>
            </a:r>
            <a:r>
              <a:rPr lang="pt-BR" sz="2400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a menos pacientes atendidos e aumento do custo por usuário.</a:t>
            </a:r>
            <a:endParaRPr lang="pt-BR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8E0B123-674A-B31A-1086-31586AFE605D}"/>
              </a:ext>
            </a:extLst>
          </p:cNvPr>
          <p:cNvSpPr txBox="1"/>
          <p:nvPr/>
        </p:nvSpPr>
        <p:spPr>
          <a:xfrm>
            <a:off x="838200" y="3942812"/>
            <a:ext cx="11038726" cy="25228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pt-BR" sz="2400" b="1" dirty="0">
                <a:solidFill>
                  <a:srgbClr val="0070C0"/>
                </a:solidFill>
                <a:effectLst/>
                <a:ea typeface="MS Mincho" panose="02020609040205080304" pitchFamily="49" charset="-128"/>
                <a:cs typeface="Arial" panose="020B0604020202020204" pitchFamily="34" charset="0"/>
              </a:rPr>
              <a:t>Questão de Auditoria </a:t>
            </a:r>
            <a:endParaRPr lang="pt-BR" sz="2400" b="1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600"/>
              </a:spcAft>
              <a:buClr>
                <a:srgbClr val="1D99A0"/>
              </a:buClr>
              <a:buSzPts val="1200"/>
            </a:pPr>
            <a:r>
              <a:rPr lang="pt-BR" sz="2400" dirty="0">
                <a:effectLst/>
                <a:uFill>
                  <a:solidFill>
                    <a:srgbClr val="1481AB"/>
                  </a:solidFill>
                </a:uFill>
                <a:ea typeface="MS Mincho" panose="02020609040205080304" pitchFamily="49" charset="-128"/>
                <a:cs typeface="Arial" panose="020B0604020202020204" pitchFamily="34" charset="0"/>
              </a:rPr>
              <a:t>O processo de contratualização entre </a:t>
            </a:r>
            <a:r>
              <a:rPr lang="pt-BR" sz="2400" dirty="0">
                <a:solidFill>
                  <a:srgbClr val="00B0F0"/>
                </a:solidFill>
                <a:effectLst/>
                <a:uFill>
                  <a:solidFill>
                    <a:srgbClr val="1481AB"/>
                  </a:solidFill>
                </a:uFill>
                <a:ea typeface="MS Mincho" panose="02020609040205080304" pitchFamily="49" charset="-128"/>
                <a:cs typeface="Arial" panose="020B0604020202020204" pitchFamily="34" charset="0"/>
              </a:rPr>
              <a:t>o ente federado e o Hospital X, no período de XXXX a XXXX</a:t>
            </a:r>
            <a:r>
              <a:rPr lang="pt-BR" sz="2400" dirty="0">
                <a:effectLst/>
                <a:uFill>
                  <a:solidFill>
                    <a:srgbClr val="1481AB"/>
                  </a:solidFill>
                </a:uFill>
                <a:ea typeface="MS Mincho" panose="02020609040205080304" pitchFamily="49" charset="-128"/>
                <a:cs typeface="Arial" panose="020B0604020202020204" pitchFamily="34" charset="0"/>
              </a:rPr>
              <a:t>, contempla exigências relacionadas à organização interna e ao gerenciamento dos fluxos assistenciais para promover a rotatividade de leitos e a redução do tempo médio de permanência, conforme estabelecido no art. 3º, parágrafo único, da Portaria GM/MS nº 1.820/2009?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3337F04D-140C-45F9-44C4-4E87CFCCC9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49443"/>
            <a:ext cx="9829800" cy="1087867"/>
          </a:xfrm>
        </p:spPr>
        <p:txBody>
          <a:bodyPr>
            <a:normAutofit/>
          </a:bodyPr>
          <a:lstStyle/>
          <a:p>
            <a:r>
              <a:rPr lang="pt-BR" dirty="0"/>
              <a:t>Riscos e questões</a:t>
            </a:r>
          </a:p>
        </p:txBody>
      </p:sp>
    </p:spTree>
    <p:extLst>
      <p:ext uri="{BB962C8B-B14F-4D97-AF65-F5344CB8AC3E}">
        <p14:creationId xmlns:p14="http://schemas.microsoft.com/office/powerpoint/2010/main" val="2275240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73D125-A7E0-CCD2-D090-088552900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B0C9EF-CAAB-A5DC-3F84-87372E546C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6006" y="3555507"/>
            <a:ext cx="10874339" cy="2522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7000"/>
              </a:lnSpc>
              <a:spcAft>
                <a:spcPts val="600"/>
              </a:spcAft>
            </a:pPr>
            <a:r>
              <a:rPr kumimoji="0" lang="pt-BR" altLang="pt-BR" sz="24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+mn-lt"/>
                <a:ea typeface="MS Mincho" panose="02020609040205080304" pitchFamily="49" charset="-128"/>
                <a:cs typeface="Calibri Light" panose="020F0302020204030204" pitchFamily="34" charset="0"/>
              </a:rPr>
              <a:t>Questão de Auditoria </a:t>
            </a:r>
            <a:endParaRPr kumimoji="0" lang="pt-BR" altLang="pt-BR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defTabSz="914400" rtl="0" eaLnBrk="0" fontAlgn="base" latinLnBrk="0" hangingPunct="0">
              <a:lnSpc>
                <a:spcPct val="107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pt-BR" altLang="pt-B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Calibri Light" panose="020F0302020204030204" pitchFamily="34" charset="0"/>
              </a:rPr>
              <a:t>O processo de contratualização entre </a:t>
            </a:r>
            <a:r>
              <a:rPr kumimoji="0" lang="pt-BR" altLang="pt-BR" sz="2400" b="0" i="0" u="none" strike="noStrike" cap="none" normalizeH="0" baseline="0" dirty="0">
                <a:ln>
                  <a:noFill/>
                </a:ln>
                <a:solidFill>
                  <a:srgbClr val="00B0F0"/>
                </a:solidFill>
                <a:effectLst/>
                <a:latin typeface="+mn-lt"/>
                <a:ea typeface="MS Mincho" panose="02020609040205080304" pitchFamily="49" charset="-128"/>
                <a:cs typeface="Calibri Light" panose="020F0302020204030204" pitchFamily="34" charset="0"/>
              </a:rPr>
              <a:t>o ente federado e o Hospital X, no período de XXXX a XXXX</a:t>
            </a:r>
            <a:r>
              <a:rPr kumimoji="0" lang="pt-BR" altLang="pt-B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Calibri Light" panose="020F0302020204030204" pitchFamily="34" charset="0"/>
              </a:rPr>
              <a:t>, estabelece cláusulas que exijam o cumprimento dos protocolos de segurança do paciente e o monitoramento de eventos adversos, em conformidade com a RDC nº 36/2013 da ANVISA e o art. 7º, VII do Anexo 2 do Anexo XXIV da Portaria de Consolidação MS nº 2/2017?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14C3D60-554F-0C8B-BC93-CC5A44C03E64}"/>
              </a:ext>
            </a:extLst>
          </p:cNvPr>
          <p:cNvSpPr txBox="1"/>
          <p:nvPr/>
        </p:nvSpPr>
        <p:spPr>
          <a:xfrm>
            <a:off x="756006" y="1584081"/>
            <a:ext cx="11028451" cy="17324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7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pt-BR" altLang="pt-BR" sz="24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ea typeface="MS Mincho" panose="02020609040205080304" pitchFamily="49" charset="-128"/>
                <a:cs typeface="Calibri Light" panose="020F0302020204030204" pitchFamily="34" charset="0"/>
              </a:rPr>
              <a:t>Riscos Investigado</a:t>
            </a:r>
          </a:p>
          <a:p>
            <a:pPr marL="0" marR="0" lvl="0" indent="0" defTabSz="914400" rtl="0" eaLnBrk="0" fontAlgn="base" latinLnBrk="0" hangingPunct="0">
              <a:lnSpc>
                <a:spcPct val="107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t-BR" altLang="pt-BR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ea typeface="MS Mincho" panose="02020609040205080304" pitchFamily="49" charset="-128"/>
                <a:cs typeface="Calibri Light" panose="020F0302020204030204" pitchFamily="34" charset="0"/>
              </a:rPr>
              <a:t>Devido</a:t>
            </a:r>
            <a:r>
              <a:rPr kumimoji="0" lang="pt-BR" altLang="pt-B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S Mincho" panose="02020609040205080304" pitchFamily="49" charset="-128"/>
                <a:cs typeface="Calibri Light" panose="020F0302020204030204" pitchFamily="34" charset="0"/>
              </a:rPr>
              <a:t> a falhas no atendimento de protocolos de segurança do paciente, </a:t>
            </a:r>
            <a:r>
              <a:rPr kumimoji="0" lang="pt-BR" altLang="pt-BR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ea typeface="MS Mincho" panose="02020609040205080304" pitchFamily="49" charset="-128"/>
                <a:cs typeface="Calibri Light" panose="020F0302020204030204" pitchFamily="34" charset="0"/>
              </a:rPr>
              <a:t>poderá ocorrer</a:t>
            </a:r>
            <a:r>
              <a:rPr kumimoji="0" lang="pt-BR" altLang="pt-B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S Mincho" panose="02020609040205080304" pitchFamily="49" charset="-128"/>
                <a:cs typeface="Calibri Light" panose="020F0302020204030204" pitchFamily="34" charset="0"/>
              </a:rPr>
              <a:t> aumento de eventos adversos e piora nos desfechos, </a:t>
            </a:r>
            <a:r>
              <a:rPr kumimoji="0" lang="pt-BR" altLang="pt-BR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ea typeface="MS Mincho" panose="02020609040205080304" pitchFamily="49" charset="-128"/>
                <a:cs typeface="Calibri Light" panose="020F0302020204030204" pitchFamily="34" charset="0"/>
              </a:rPr>
              <a:t>o que poderá levar </a:t>
            </a:r>
            <a:r>
              <a:rPr kumimoji="0" lang="pt-BR" altLang="pt-B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S Mincho" panose="02020609040205080304" pitchFamily="49" charset="-128"/>
                <a:cs typeface="Calibri Light" panose="020F0302020204030204" pitchFamily="34" charset="0"/>
              </a:rPr>
              <a:t>a mais recursos sendo consumidos pelos usuários com piores desfechos.</a:t>
            </a:r>
            <a:endParaRPr kumimoji="0" lang="pt-BR" altLang="pt-B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ACBE09EE-F585-E3F8-CD9C-C68446E486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49443"/>
            <a:ext cx="9829800" cy="1087867"/>
          </a:xfrm>
        </p:spPr>
        <p:txBody>
          <a:bodyPr>
            <a:normAutofit/>
          </a:bodyPr>
          <a:lstStyle/>
          <a:p>
            <a:r>
              <a:rPr lang="pt-BR" dirty="0"/>
              <a:t>Riscos e questões</a:t>
            </a:r>
          </a:p>
        </p:txBody>
      </p:sp>
    </p:spTree>
    <p:extLst>
      <p:ext uri="{BB962C8B-B14F-4D97-AF65-F5344CB8AC3E}">
        <p14:creationId xmlns:p14="http://schemas.microsoft.com/office/powerpoint/2010/main" val="4290366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DF45C8-1ADF-87C2-4596-F4BBC20D7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E36616F-84FE-5714-EBD9-13286E65A3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677" y="4116815"/>
            <a:ext cx="11548152" cy="2522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7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pt-BR" altLang="pt-BR" sz="24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ea typeface="MS Mincho" panose="02020609040205080304" pitchFamily="49" charset="-128"/>
                <a:cs typeface="Calibri Light" panose="020F0302020204030204" pitchFamily="34" charset="0"/>
              </a:rPr>
              <a:t>Questão de Auditoria</a:t>
            </a:r>
          </a:p>
          <a:p>
            <a:pPr marL="0" marR="0" lvl="0" indent="0" algn="l" defTabSz="914400" rtl="0" eaLnBrk="0" fontAlgn="base" latinLnBrk="0" hangingPunct="0">
              <a:lnSpc>
                <a:spcPct val="107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kumimoji="0" lang="pt-BR" altLang="pt-B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S Mincho" panose="02020609040205080304" pitchFamily="49" charset="-128"/>
                <a:cs typeface="Calibri Light" panose="020F0302020204030204" pitchFamily="34" charset="0"/>
              </a:rPr>
              <a:t>O processo de contratualização entre </a:t>
            </a:r>
            <a:r>
              <a:rPr kumimoji="0" lang="pt-BR" altLang="pt-BR" sz="2400" b="0" i="0" u="none" strike="noStrike" cap="none" normalizeH="0" baseline="0" dirty="0">
                <a:ln>
                  <a:noFill/>
                </a:ln>
                <a:solidFill>
                  <a:srgbClr val="00B0F0"/>
                </a:solidFill>
                <a:effectLst/>
                <a:ea typeface="MS Mincho" panose="02020609040205080304" pitchFamily="49" charset="-128"/>
                <a:cs typeface="Calibri Light" panose="020F0302020204030204" pitchFamily="34" charset="0"/>
              </a:rPr>
              <a:t>o ente federado e o Hospital X, no período de XXXX a XXXX</a:t>
            </a:r>
            <a:r>
              <a:rPr kumimoji="0" lang="pt-BR" altLang="pt-B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S Mincho" panose="02020609040205080304" pitchFamily="49" charset="-128"/>
                <a:cs typeface="Calibri Light" panose="020F0302020204030204" pitchFamily="34" charset="0"/>
              </a:rPr>
              <a:t>, assegura mecanismos eficazes de referenciamento e contrarreferenciamento de pacientes, visando garantir o acesso oportuno, a continuidade do cuidado e a resolubilidade da atenção, conforme preconizado no art. 20 do Decreto 7508/2011 e art. 4º e art. 6º, II do Anexo XXIV da Portaria de Consolidação MS nº 2/2017?</a:t>
            </a:r>
            <a:endParaRPr kumimoji="0" lang="pt-BR" altLang="pt-B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BE94E53-3013-BF43-3702-53CDC09076AC}"/>
              </a:ext>
            </a:extLst>
          </p:cNvPr>
          <p:cNvSpPr txBox="1"/>
          <p:nvPr/>
        </p:nvSpPr>
        <p:spPr>
          <a:xfrm>
            <a:off x="287677" y="1502562"/>
            <a:ext cx="11301572" cy="25228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7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pt-BR" altLang="pt-BR" sz="24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ea typeface="MS Mincho" panose="02020609040205080304" pitchFamily="49" charset="-128"/>
                <a:cs typeface="Calibri Light" panose="020F0302020204030204" pitchFamily="34" charset="0"/>
              </a:rPr>
              <a:t>Risco Investigado</a:t>
            </a:r>
          </a:p>
          <a:p>
            <a:pPr marL="0" marR="0" lvl="0" indent="0" algn="l" defTabSz="914400" rtl="0" eaLnBrk="0" fontAlgn="base" latinLnBrk="0" hangingPunct="0">
              <a:lnSpc>
                <a:spcPct val="107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pt-BR" altLang="pt-BR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ea typeface="MS Mincho" panose="02020609040205080304" pitchFamily="49" charset="-128"/>
                <a:cs typeface="Calibri Light" panose="020F0302020204030204" pitchFamily="34" charset="0"/>
              </a:rPr>
              <a:t>Devido</a:t>
            </a:r>
            <a:r>
              <a:rPr kumimoji="0" lang="pt-BR" altLang="pt-B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S Mincho" panose="02020609040205080304" pitchFamily="49" charset="-128"/>
                <a:cs typeface="Calibri Light" panose="020F0302020204030204" pitchFamily="34" charset="0"/>
              </a:rPr>
              <a:t> Ausência de mecanismos eficazes de referenciamento e </a:t>
            </a:r>
            <a:r>
              <a:rPr kumimoji="0" lang="pt-BR" altLang="pt-BR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MS Mincho" panose="02020609040205080304" pitchFamily="49" charset="-128"/>
                <a:cs typeface="Calibri Light" panose="020F0302020204030204" pitchFamily="34" charset="0"/>
              </a:rPr>
              <a:t>contrarreferenciamento</a:t>
            </a:r>
            <a:r>
              <a:rPr kumimoji="0" lang="pt-BR" altLang="pt-B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S Mincho" panose="02020609040205080304" pitchFamily="49" charset="-128"/>
                <a:cs typeface="Calibri Light" panose="020F0302020204030204" pitchFamily="34" charset="0"/>
              </a:rPr>
              <a:t> de pacientes., </a:t>
            </a:r>
            <a:r>
              <a:rPr kumimoji="0" lang="pt-BR" altLang="pt-BR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ea typeface="MS Mincho" panose="02020609040205080304" pitchFamily="49" charset="-128"/>
                <a:cs typeface="Calibri Light" panose="020F0302020204030204" pitchFamily="34" charset="0"/>
              </a:rPr>
              <a:t>poderá ocorrer f</a:t>
            </a:r>
            <a:r>
              <a:rPr kumimoji="0" lang="pt-BR" altLang="pt-B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S Mincho" panose="02020609040205080304" pitchFamily="49" charset="-128"/>
                <a:cs typeface="Calibri Light" panose="020F0302020204030204" pitchFamily="34" charset="0"/>
              </a:rPr>
              <a:t>alhas no referenciamento e no </a:t>
            </a:r>
            <a:r>
              <a:rPr kumimoji="0" lang="pt-BR" altLang="pt-BR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MS Mincho" panose="02020609040205080304" pitchFamily="49" charset="-128"/>
                <a:cs typeface="Calibri Light" panose="020F0302020204030204" pitchFamily="34" charset="0"/>
              </a:rPr>
              <a:t>contrarreferenciamento</a:t>
            </a:r>
            <a:r>
              <a:rPr kumimoji="0" lang="pt-BR" altLang="pt-B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S Mincho" panose="02020609040205080304" pitchFamily="49" charset="-128"/>
                <a:cs typeface="Calibri Light" panose="020F0302020204030204" pitchFamily="34" charset="0"/>
              </a:rPr>
              <a:t> de pacientes, </a:t>
            </a:r>
            <a:r>
              <a:rPr kumimoji="0" lang="pt-BR" altLang="pt-BR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ea typeface="MS Mincho" panose="02020609040205080304" pitchFamily="49" charset="-128"/>
                <a:cs typeface="Calibri Light" panose="020F0302020204030204" pitchFamily="34" charset="0"/>
              </a:rPr>
              <a:t>o que poderá levar </a:t>
            </a:r>
            <a:r>
              <a:rPr kumimoji="0" lang="pt-BR" altLang="pt-B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S Mincho" panose="02020609040205080304" pitchFamily="49" charset="-128"/>
                <a:cs typeface="Calibri Light" panose="020F0302020204030204" pitchFamily="34" charset="0"/>
              </a:rPr>
              <a:t>aumento do tempo de permanência hospitalar, internações mais graves por demora no acesso, menos pacientes atendidos, aumento do custo por usuário, piora dos desfechos clínicos.</a:t>
            </a:r>
            <a:r>
              <a:rPr kumimoji="0" lang="pt-BR" altLang="pt-B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5DEF0EAE-9F8C-A363-B137-D42A972203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49443"/>
            <a:ext cx="9829800" cy="1087867"/>
          </a:xfrm>
        </p:spPr>
        <p:txBody>
          <a:bodyPr>
            <a:normAutofit/>
          </a:bodyPr>
          <a:lstStyle/>
          <a:p>
            <a:r>
              <a:rPr lang="pt-BR" dirty="0"/>
              <a:t>Riscos e questões</a:t>
            </a:r>
          </a:p>
        </p:txBody>
      </p:sp>
    </p:spTree>
    <p:extLst>
      <p:ext uri="{BB962C8B-B14F-4D97-AF65-F5344CB8AC3E}">
        <p14:creationId xmlns:p14="http://schemas.microsoft.com/office/powerpoint/2010/main" val="1643794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4BCBAC-E630-7791-BB1F-28F42D500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>
            <a:extLst>
              <a:ext uri="{FF2B5EF4-FFF2-40B4-BE49-F238E27FC236}">
                <a16:creationId xmlns:a16="http://schemas.microsoft.com/office/drawing/2014/main" id="{A56B5CB4-23A2-5B3C-FB64-3BEB963629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595" y="4200700"/>
            <a:ext cx="11609797" cy="2522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7000"/>
              </a:lnSpc>
              <a:spcAft>
                <a:spcPts val="600"/>
              </a:spcAft>
            </a:pPr>
            <a:r>
              <a:rPr kumimoji="0" lang="pt-BR" altLang="pt-BR" sz="24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+mn-lt"/>
                <a:ea typeface="MS Mincho" panose="02020609040205080304" pitchFamily="49" charset="-128"/>
                <a:cs typeface="Calibri Light" panose="020F0302020204030204" pitchFamily="34" charset="0"/>
              </a:rPr>
              <a:t>Questão de Auditoria</a:t>
            </a:r>
            <a:endParaRPr kumimoji="0" lang="pt-BR" altLang="pt-BR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defTabSz="914400" rtl="0" eaLnBrk="0" fontAlgn="base" latinLnBrk="0" hangingPunct="0">
              <a:lnSpc>
                <a:spcPct val="107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pt-BR" altLang="pt-BR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Calibri Light" panose="020F0302020204030204" pitchFamily="34" charset="0"/>
              </a:rPr>
              <a:t>O processo de contratualização entre o </a:t>
            </a:r>
            <a:r>
              <a:rPr kumimoji="0" lang="pt-BR" altLang="pt-BR" sz="2400" i="0" u="none" strike="noStrike" cap="none" normalizeH="0" baseline="0" dirty="0">
                <a:ln>
                  <a:noFill/>
                </a:ln>
                <a:solidFill>
                  <a:srgbClr val="00B0F0"/>
                </a:solidFill>
                <a:effectLst/>
                <a:latin typeface="+mn-lt"/>
                <a:ea typeface="MS Mincho" panose="02020609040205080304" pitchFamily="49" charset="-128"/>
                <a:cs typeface="Calibri Light" panose="020F0302020204030204" pitchFamily="34" charset="0"/>
              </a:rPr>
              <a:t>ente federado e o Hospital X, no período de XXXX a XXXX</a:t>
            </a:r>
            <a:r>
              <a:rPr kumimoji="0" lang="pt-BR" altLang="pt-BR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Calibri Light" panose="020F0302020204030204" pitchFamily="34" charset="0"/>
              </a:rPr>
              <a:t>, estabelece requisitos para garantir que os insumos adquiridos atendam às especificações técnicas e sejam compatíveis com os protocolos clínicos, de forma a assegurar a eficiência no uso de recursos e a qualidade da assistência, conforme previsto no art. 4º, XIX, da Portaria GM/MS nº 1.604/2023?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D8E6F1E2-00CC-E354-9A17-C3E347F2E7B9}"/>
              </a:ext>
            </a:extLst>
          </p:cNvPr>
          <p:cNvSpPr txBox="1"/>
          <p:nvPr/>
        </p:nvSpPr>
        <p:spPr>
          <a:xfrm>
            <a:off x="359594" y="1549455"/>
            <a:ext cx="11609797" cy="25228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7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pt-BR" altLang="pt-BR" sz="24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ea typeface="MS Mincho" panose="02020609040205080304" pitchFamily="49" charset="-128"/>
                <a:cs typeface="Calibri Light" panose="020F0302020204030204" pitchFamily="34" charset="0"/>
              </a:rPr>
              <a:t>Risco Investigado</a:t>
            </a:r>
          </a:p>
          <a:p>
            <a:pPr marL="0" marR="0" lvl="0" indent="0" defTabSz="914400" rtl="0" eaLnBrk="0" fontAlgn="base" latinLnBrk="0" hangingPunct="0">
              <a:lnSpc>
                <a:spcPct val="107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kumimoji="0" lang="pt-BR" altLang="pt-BR" sz="240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ea typeface="MS Mincho" panose="02020609040205080304" pitchFamily="49" charset="-128"/>
                <a:cs typeface="Calibri Light" panose="020F0302020204030204" pitchFamily="34" charset="0"/>
              </a:rPr>
              <a:t>Devido</a:t>
            </a:r>
            <a:r>
              <a:rPr kumimoji="0" lang="pt-BR" altLang="pt-BR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S Mincho" panose="02020609040205080304" pitchFamily="49" charset="-128"/>
                <a:cs typeface="Calibri Light" panose="020F0302020204030204" pitchFamily="34" charset="0"/>
              </a:rPr>
              <a:t> falhas nas cláusulas contratuais quanto à exigência de critérios técnicos e adesão a protocolos,</a:t>
            </a:r>
            <a:r>
              <a:rPr kumimoji="0" lang="pt-BR" altLang="pt-BR" sz="240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ea typeface="MS Mincho" panose="02020609040205080304" pitchFamily="49" charset="-128"/>
                <a:cs typeface="Calibri Light" panose="020F0302020204030204" pitchFamily="34" charset="0"/>
              </a:rPr>
              <a:t> poderá ocorrer </a:t>
            </a:r>
            <a:r>
              <a:rPr kumimoji="0" lang="pt-BR" altLang="pt-BR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S Mincho" panose="02020609040205080304" pitchFamily="49" charset="-128"/>
                <a:cs typeface="Calibri Light" panose="020F0302020204030204" pitchFamily="34" charset="0"/>
              </a:rPr>
              <a:t>aquisição de insumos sem aderência comprovada aos protocolos clínicos e diretrizes assistenciais, </a:t>
            </a:r>
            <a:r>
              <a:rPr kumimoji="0" lang="pt-BR" altLang="pt-BR" sz="240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ea typeface="MS Mincho" panose="02020609040205080304" pitchFamily="49" charset="-128"/>
                <a:cs typeface="Calibri Light" panose="020F0302020204030204" pitchFamily="34" charset="0"/>
              </a:rPr>
              <a:t>o que poderá levar</a:t>
            </a:r>
            <a:r>
              <a:rPr kumimoji="0" lang="pt-BR" altLang="pt-BR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S Mincho" panose="02020609040205080304" pitchFamily="49" charset="-128"/>
                <a:cs typeface="Calibri Light" panose="020F0302020204030204" pitchFamily="34" charset="0"/>
              </a:rPr>
              <a:t> a maior consumo e desperdício de recursos; necessidade de compras duplicadas; comprometimento da qualidade da assistência e desfechos negativos para os usuários.</a:t>
            </a:r>
            <a:endParaRPr kumimoji="0" lang="pt-BR" altLang="pt-BR" sz="2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8CAAAC60-03DB-E220-D2B6-F8B8611067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49443"/>
            <a:ext cx="9829800" cy="1087867"/>
          </a:xfrm>
        </p:spPr>
        <p:txBody>
          <a:bodyPr>
            <a:normAutofit/>
          </a:bodyPr>
          <a:lstStyle/>
          <a:p>
            <a:r>
              <a:rPr lang="pt-BR" dirty="0"/>
              <a:t>Riscos e questões</a:t>
            </a:r>
          </a:p>
        </p:txBody>
      </p:sp>
    </p:spTree>
    <p:extLst>
      <p:ext uri="{BB962C8B-B14F-4D97-AF65-F5344CB8AC3E}">
        <p14:creationId xmlns:p14="http://schemas.microsoft.com/office/powerpoint/2010/main" val="291132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7CDD3D34-24A0-B0B3-4ADD-4C7B8919A8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97320"/>
            <a:ext cx="12192000" cy="486068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D3C82ECB-2070-8F99-D292-9A2980272AC1}"/>
              </a:ext>
            </a:extLst>
          </p:cNvPr>
          <p:cNvSpPr txBox="1"/>
          <p:nvPr/>
        </p:nvSpPr>
        <p:spPr>
          <a:xfrm>
            <a:off x="2228823" y="1418697"/>
            <a:ext cx="7734354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pt-BR" sz="2400" dirty="0"/>
              <a:t>Matriz de riscos e controles</a:t>
            </a:r>
          </a:p>
        </p:txBody>
      </p:sp>
    </p:spTree>
    <p:extLst>
      <p:ext uri="{BB962C8B-B14F-4D97-AF65-F5344CB8AC3E}">
        <p14:creationId xmlns:p14="http://schemas.microsoft.com/office/powerpoint/2010/main" val="40428125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Obrigado!</a:t>
            </a:r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5870711" y="5122384"/>
            <a:ext cx="5950226" cy="13579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pt-B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Unidade de Auditoria Especializada em Saúde (AudSaúde)</a:t>
            </a:r>
          </a:p>
          <a:p>
            <a:pPr marL="0" indent="0" algn="ctr" fontAlgn="auto">
              <a:spcAft>
                <a:spcPts val="0"/>
              </a:spcAft>
              <a:buNone/>
            </a:pPr>
            <a:r>
              <a:rPr lang="pt-BR" sz="2000" dirty="0">
                <a:solidFill>
                  <a:schemeClr val="tx1">
                    <a:lumMod val="75000"/>
                    <a:lumOff val="25000"/>
                  </a:schemeClr>
                </a:solidFill>
                <a:sym typeface="Wingdings"/>
              </a:rPr>
              <a:t> audsaude@tcu.gov.br</a:t>
            </a:r>
          </a:p>
          <a:p>
            <a:pPr marL="0" indent="0" algn="ctr" fontAlgn="auto">
              <a:spcAft>
                <a:spcPts val="0"/>
              </a:spcAft>
              <a:buNone/>
            </a:pPr>
            <a:r>
              <a:rPr lang="pt-BR" sz="2000" dirty="0">
                <a:solidFill>
                  <a:schemeClr val="tx1">
                    <a:lumMod val="75000"/>
                    <a:lumOff val="25000"/>
                  </a:schemeClr>
                </a:solidFill>
                <a:sym typeface="Wingdings"/>
              </a:rPr>
              <a:t> (61) 3316-7334</a:t>
            </a:r>
          </a:p>
          <a:p>
            <a:pPr marL="0" indent="0" algn="ctr" fontAlgn="auto">
              <a:spcAft>
                <a:spcPts val="0"/>
              </a:spcAft>
              <a:buNone/>
            </a:pP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3743238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apresentacao_gt3_atricon">
  <a:themeElements>
    <a:clrScheme name="Escala de Cinza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/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534eae4-8ede-463e-882b-c876538c6a1e" xsi:nil="true"/>
    <lcf76f155ced4ddcb4097134ff3c332f xmlns="7aea9350-b19b-41ea-ac1c-5c0fffec72bb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927B2F013DC7C4D8530D99EECEF1A07" ma:contentTypeVersion="11" ma:contentTypeDescription="Create a new document." ma:contentTypeScope="" ma:versionID="d8de7cecb700a4cf112059ef4ffeba15">
  <xsd:schema xmlns:xsd="http://www.w3.org/2001/XMLSchema" xmlns:xs="http://www.w3.org/2001/XMLSchema" xmlns:p="http://schemas.microsoft.com/office/2006/metadata/properties" xmlns:ns2="7aea9350-b19b-41ea-ac1c-5c0fffec72bb" xmlns:ns3="3534eae4-8ede-463e-882b-c876538c6a1e" targetNamespace="http://schemas.microsoft.com/office/2006/metadata/properties" ma:root="true" ma:fieldsID="a43b37b3bd6f89a976c19d220439764f" ns2:_="" ns3:_="">
    <xsd:import namespace="7aea9350-b19b-41ea-ac1c-5c0fffec72bb"/>
    <xsd:import namespace="3534eae4-8ede-463e-882b-c876538c6a1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ea9350-b19b-41ea-ac1c-5c0fffec72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167cb4b0-d69b-4455-a2ce-c5ad0eb209e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34eae4-8ede-463e-882b-c876538c6a1e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3bc17560-9947-4ff0-92d3-1d556f5ee798}" ma:internalName="TaxCatchAll" ma:showField="CatchAllData" ma:web="3534eae4-8ede-463e-882b-c876538c6a1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2453817-8B8A-418E-B8B5-0AE4656B6F7B}">
  <ds:schemaRefs>
    <ds:schemaRef ds:uri="http://schemas.microsoft.com/office/2006/documentManagement/types"/>
    <ds:schemaRef ds:uri="7aea9350-b19b-41ea-ac1c-5c0fffec72bb"/>
    <ds:schemaRef ds:uri="http://purl.org/dc/terms/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3534eae4-8ede-463e-882b-c876538c6a1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7BCDEF0-18D1-4447-B2CB-B081D438201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836B8EF-8297-4851-B497-ED353E97492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aea9350-b19b-41ea-ac1c-5c0fffec72bb"/>
    <ds:schemaRef ds:uri="3534eae4-8ede-463e-882b-c876538c6a1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1835</TotalTime>
  <Words>2172</Words>
  <Application>Microsoft Office PowerPoint</Application>
  <PresentationFormat>Widescreen</PresentationFormat>
  <Paragraphs>172</Paragraphs>
  <Slides>31</Slides>
  <Notes>9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31</vt:i4>
      </vt:variant>
    </vt:vector>
  </HeadingPairs>
  <TitlesOfParts>
    <vt:vector size="39" baseType="lpstr">
      <vt:lpstr>MS Mincho</vt:lpstr>
      <vt:lpstr>Aptos</vt:lpstr>
      <vt:lpstr>Arial</vt:lpstr>
      <vt:lpstr>Calibri</vt:lpstr>
      <vt:lpstr>Calibri Light</vt:lpstr>
      <vt:lpstr>Times New Roman</vt:lpstr>
      <vt:lpstr>Wingdings</vt:lpstr>
      <vt:lpstr>apresentacao_gt3_atricon</vt:lpstr>
      <vt:lpstr>Auditoria em contratualização de hospitais no SUS: requisitos para redução do custo hospitalar</vt:lpstr>
      <vt:lpstr>Conceito de contratualização de serviços hospitalares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Requisitos para redução de custos hospitalares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Conhecimento do objeto</vt:lpstr>
      <vt:lpstr>Riscos e questões</vt:lpstr>
      <vt:lpstr>Riscos e questões</vt:lpstr>
      <vt:lpstr>Riscos e questões</vt:lpstr>
      <vt:lpstr>Riscos e questões</vt:lpstr>
      <vt:lpstr>Riscos e questões</vt:lpstr>
      <vt:lpstr>Riscos e questões</vt:lpstr>
      <vt:lpstr>Riscos e questões</vt:lpstr>
      <vt:lpstr>Riscos e questões</vt:lpstr>
      <vt:lpstr>Apresentação do PowerPoint</vt:lpstr>
      <vt:lpstr>Obrigado!</vt:lpstr>
    </vt:vector>
  </TitlesOfParts>
  <Company>TCU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Antônio França da Costa</dc:creator>
  <cp:lastModifiedBy>Vinícius Augusto Guimarães</cp:lastModifiedBy>
  <cp:revision>3</cp:revision>
  <dcterms:created xsi:type="dcterms:W3CDTF">2026-08-26T15:15:54Z</dcterms:created>
  <dcterms:modified xsi:type="dcterms:W3CDTF">2026-09-17T22:42:03Z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0x010100A927B2F013DC7C4D8530D99EECEF1A07</vt:lpwstr>
  </property>
  <property fmtid="{D5CDD505-2E9C-101B-9397-08002B2CF9AE}" pid="3" name="MediaServiceImageTags">
    <vt:lpwstr/>
  </property>
</Properties>
</file>