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62" r:id="rId4"/>
    <p:sldId id="258" r:id="rId5"/>
    <p:sldId id="263" r:id="rId6"/>
    <p:sldId id="277" r:id="rId7"/>
    <p:sldId id="294" r:id="rId8"/>
    <p:sldId id="293" r:id="rId9"/>
    <p:sldId id="291" r:id="rId10"/>
    <p:sldId id="284" r:id="rId11"/>
    <p:sldId id="290" r:id="rId12"/>
    <p:sldId id="289" r:id="rId13"/>
    <p:sldId id="288" r:id="rId14"/>
    <p:sldId id="287" r:id="rId15"/>
    <p:sldId id="283" r:id="rId16"/>
    <p:sldId id="282" r:id="rId17"/>
    <p:sldId id="281" r:id="rId18"/>
    <p:sldId id="280" r:id="rId19"/>
    <p:sldId id="278" r:id="rId20"/>
    <p:sldId id="320" r:id="rId21"/>
    <p:sldId id="301" r:id="rId22"/>
    <p:sldId id="300" r:id="rId23"/>
    <p:sldId id="298" r:id="rId24"/>
    <p:sldId id="323" r:id="rId25"/>
    <p:sldId id="324" r:id="rId26"/>
    <p:sldId id="260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B36F0-F8F1-4C13-990F-525BD6497E80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84114-F41D-4CBC-926E-B40C97FB3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03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84114-F41D-4CBC-926E-B40C97FB3FA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740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12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95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159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990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86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15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08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963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634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7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13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E2F93-108F-4281-9BFD-7D1A83B18718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BDB0-C97A-4035-A0DB-33B48BE0B1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3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74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14280" y="2398006"/>
            <a:ext cx="9144000" cy="2387600"/>
          </a:xfrm>
        </p:spPr>
        <p:txBody>
          <a:bodyPr>
            <a:noAutofit/>
          </a:bodyPr>
          <a:lstStyle/>
          <a:p>
            <a:r>
              <a:rPr lang="pt-BR" sz="6600" b="1" dirty="0">
                <a:solidFill>
                  <a:srgbClr val="0070C0"/>
                </a:solidFill>
              </a:rPr>
              <a:t>Como estruturar e organizar o Contrato de Gestão</a:t>
            </a:r>
            <a:endParaRPr lang="pt-BR" sz="6600" b="1" dirty="0">
              <a:solidFill>
                <a:srgbClr val="0070C0"/>
              </a:solidFill>
              <a:latin typeface="Montserrat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039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82DD2-1B9E-A06E-E128-BA3DC4F57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7B876FC-725E-1748-FD4C-231EB3E8FA3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9022" y="246990"/>
            <a:ext cx="11672977" cy="681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indent="0" algn="ctr">
              <a:buNone/>
            </a:pPr>
            <a: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MODELO DAS ORGANIZAÇÕES SOCIAIS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r>
              <a:rPr lang="pt-BR" sz="7200" dirty="0">
                <a:solidFill>
                  <a:srgbClr val="FF0000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PARCERIA:</a:t>
            </a:r>
            <a:br>
              <a:rPr lang="pt-BR" sz="5400" b="1" dirty="0">
                <a:solidFill>
                  <a:srgbClr val="0070C0"/>
                </a:solidFill>
              </a:rPr>
            </a:br>
            <a:br>
              <a:rPr lang="pt-BR" sz="5400" b="1" dirty="0">
                <a:solidFill>
                  <a:srgbClr val="0070C0"/>
                </a:solidFill>
              </a:rPr>
            </a:br>
            <a: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De um Ente Público com uma Entidade do Terceiro Setor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9120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1989FE8D-53F2-E93A-7EB9-A2019EA43A0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7648" y="1014741"/>
            <a:ext cx="10609053" cy="4683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Uma parceria é um arranjo em que duas ou mais partes estabelecem um acordo de cooperação para atingir interesses comuns.</a:t>
            </a:r>
          </a:p>
          <a:p>
            <a:pPr marL="0" indent="0" algn="ctr">
              <a:buNone/>
            </a:pP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CBA75-8860-09D9-F064-42CF9D621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3C035C8E-638D-4784-5F2C-15D8EDB83D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2860" y="689788"/>
            <a:ext cx="1008427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As Organizações Sociais em parceria com o poder público tem contribuído de modo decisivo com o SUS para garantir a atenção à saúde da população. 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3118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8B666-2DD2-E827-BF6D-4BABE8EB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F3176D6-DA53-4E64-19E9-4A1FE5E346B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24618" y="1250830"/>
            <a:ext cx="1146738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No entanto, não significa uma alternativa simples nem de fácil implementação!</a:t>
            </a: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9840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6F2F06-8771-C7C3-A410-45A2D4CF0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9C786B08-5DB2-ED9E-7B9E-F80CAD615B9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98740" y="931652"/>
            <a:ext cx="1055010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Não é sucesso garantido, muito menos uma solução mágica para os problemas da administração pública!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36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E7D12F-D39F-7967-0E07-F97F04B2D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2F29168-8A32-76CF-9007-86D77DCEBCE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71909" y="192282"/>
            <a:ext cx="10248181" cy="4442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Não pode ser visto, por parte da Gestão Pública, como uma estratégia para se livrar de um problema!</a:t>
            </a: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938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BE7AD-84BE-175E-12CB-2E360CF1A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050C4C79-8FDE-1D06-6E3A-EDB5903B605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2859" y="508959"/>
            <a:ext cx="10912415" cy="7872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ctr" defTabSz="748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Exige do ente público parceiro o desenvolvimento da capacidade de:</a:t>
            </a:r>
          </a:p>
          <a:p>
            <a:pPr marL="228600" marR="0" lvl="0" indent="-228600" algn="l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 Planejamento, </a:t>
            </a:r>
          </a:p>
          <a:p>
            <a:pPr marL="228600" marR="0" lvl="0" indent="-228600" algn="l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Contratação, </a:t>
            </a:r>
          </a:p>
          <a:p>
            <a:pPr marL="228600" marR="0" lvl="0" indent="-228600" algn="l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Monitoramento/acompanhamento, </a:t>
            </a:r>
          </a:p>
          <a:p>
            <a:pPr marL="228600" marR="0" lvl="0" indent="-228600" algn="l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Controle e avaliação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2032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556B3E-219D-0BB3-E8A1-0E82B7CD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FB57C05-CA4A-7DD3-EE1D-B5165EA0767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3386" y="623193"/>
            <a:ext cx="10992257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Para estar devidamente preparado para monitorar/supervisionar a execução do contrato de gestão é preciso estar preparado e executar todas as etapas que antecedem a celebração do CG.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Supervisionar é apenas mais uma etapa que só será possível se for antecedida de um bom planejamento</a:t>
            </a:r>
          </a:p>
        </p:txBody>
      </p:sp>
    </p:spTree>
    <p:extLst>
      <p:ext uri="{BB962C8B-B14F-4D97-AF65-F5344CB8AC3E}">
        <p14:creationId xmlns:p14="http://schemas.microsoft.com/office/powerpoint/2010/main" val="123482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D6C71-3E45-1F63-3D72-6CA84B5BE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82CFA67C-EDE4-7447-1D6D-B02D151301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0292" y="883014"/>
            <a:ext cx="11828121" cy="362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Planejamento é fundamental</a:t>
            </a:r>
          </a:p>
          <a:p>
            <a:pPr marL="0" marR="0" lvl="0" indent="0" algn="ctr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Quem define a Politica é o Ente Público!</a:t>
            </a:r>
          </a:p>
          <a:p>
            <a:pPr marL="0" marR="0" lvl="0" indent="0" algn="ctr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Cabe a OSS executar essa Política! </a:t>
            </a:r>
          </a:p>
        </p:txBody>
      </p:sp>
    </p:spTree>
    <p:extLst>
      <p:ext uri="{BB962C8B-B14F-4D97-AF65-F5344CB8AC3E}">
        <p14:creationId xmlns:p14="http://schemas.microsoft.com/office/powerpoint/2010/main" val="4219279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10FF3-A534-48C6-F6F6-2DFB20E2B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07164B37-ACCA-2901-C171-E971B094F8F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3528" y="776378"/>
            <a:ext cx="11084944" cy="5163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Dois componentes fundamentais desse Planejamento são:</a:t>
            </a:r>
          </a:p>
          <a:p>
            <a:pPr defTabSz="748014">
              <a:lnSpc>
                <a:spcPct val="160000"/>
              </a:lnSpc>
              <a:spcBef>
                <a:spcPts val="0"/>
              </a:spcBef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Perfil Assistencial da Unidade</a:t>
            </a:r>
          </a:p>
          <a:p>
            <a:pPr defTabSz="748014">
              <a:lnSpc>
                <a:spcPct val="160000"/>
              </a:lnSpc>
              <a:spcBef>
                <a:spcPts val="0"/>
              </a:spcBef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Os Critérios e mecanismos de acesso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0940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5C182F-2E8C-F222-9E83-655E0D998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893B97FD-616E-28EA-B1E9-B22EFCE6D3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664234"/>
            <a:ext cx="11928763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5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50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Sem o Perfil Assistencial claramente definido não será possível estabelecer METAS!</a:t>
            </a:r>
          </a:p>
        </p:txBody>
      </p:sp>
    </p:spTree>
    <p:extLst>
      <p:ext uri="{BB962C8B-B14F-4D97-AF65-F5344CB8AC3E}">
        <p14:creationId xmlns:p14="http://schemas.microsoft.com/office/powerpoint/2010/main" val="807554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9B880-A9BF-EE7B-4579-793551F8E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A879ACFF-92AE-29B5-F5EC-13D00C00CA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0"/>
            <a:ext cx="11928763" cy="852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5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Contrato de Gestão não é um Contrato Administrativo de Prestação de Serviços Continuados.</a:t>
            </a: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5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Parceria não é prestação de serviços!</a:t>
            </a:r>
          </a:p>
          <a:p>
            <a:pPr marL="0" lvl="0" indent="0" algn="ctr">
              <a:lnSpc>
                <a:spcPct val="150000"/>
              </a:lnSpc>
              <a:buNone/>
            </a:pPr>
            <a: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 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79216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C9D47C-6989-B9E2-305F-4E57898CF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D7618DE9-023C-EB5A-7545-33A384E65E9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0"/>
            <a:ext cx="118872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50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Monitorar, acompanhar, controlar, avaliar e supervisionar não é interferir na administração da Unidade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9830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76F540-45D1-E60A-2543-917255A6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F254A7DA-005E-B188-B1EF-6040E50F04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1618" y="914400"/>
            <a:ext cx="11928763" cy="4567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 autonomia administrativa da OSS é elemento essencial para uma gestão eficiente, responsável e orientada à entrega de resultados para a sociedade.</a:t>
            </a: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38338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37B535-BCFD-38B0-93FE-874AF4556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DEE71F2-6BA1-1B78-DC9F-C5B6BD1A278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19510" y="698739"/>
            <a:ext cx="1074851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5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Se o Estado ou Município busca uma PARCERIA com OSS é porque reconhece que os instrumentos e processos da Administração Pública não são adequados ou suficientes para o gerenciamento da Unidade de Saúde.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89926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DCB53-6438-9728-6A8D-F6121B85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E53CC2FB-C5CC-1C34-9575-51D721610A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07365" y="1406106"/>
            <a:ext cx="9713344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6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Para que a OSS tenha autonomia total de meios, é preciso que o Contrato de Gestão seja bem elaborado!</a:t>
            </a:r>
          </a:p>
        </p:txBody>
      </p:sp>
    </p:spTree>
    <p:extLst>
      <p:ext uri="{BB962C8B-B14F-4D97-AF65-F5344CB8AC3E}">
        <p14:creationId xmlns:p14="http://schemas.microsoft.com/office/powerpoint/2010/main" val="3304320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CC9E8-7ECA-FD2B-142F-5749FE11B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BEBB3C18-CC5B-1742-C0B1-83885769DD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0"/>
            <a:ext cx="11928763" cy="9370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54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 OSS precisa de um orçamento oficialmente definido no Contrato de Gestão e com execução cumprida pela Gestão Pública</a:t>
            </a:r>
          </a:p>
          <a:p>
            <a:pPr marL="0" lvl="0" indent="0" algn="ctr">
              <a:lnSpc>
                <a:spcPct val="150000"/>
              </a:lnSpc>
              <a:buNone/>
            </a:pP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03203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6632D-AAAF-0EAE-43E8-B6688666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8E2ED102-8490-EBC4-4617-B2ACD00308A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2400" y="0"/>
            <a:ext cx="11928763" cy="9348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pt-BR" sz="48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sz="48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 relação entre o Ente Público e a OSS deve se pautar no Contrato de Gestão que deve ser cumprido por ambas as partes</a:t>
            </a:r>
            <a:endParaRPr lang="pt-BR" sz="4800" dirty="0"/>
          </a:p>
          <a:p>
            <a:pPr marL="0" lvl="0" indent="0" algn="ctr">
              <a:lnSpc>
                <a:spcPct val="150000"/>
              </a:lnSpc>
              <a:buNone/>
            </a:pPr>
            <a:br>
              <a:rPr lang="pt-BR" sz="54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0569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BEAE9-D0E1-062F-A6A4-E6CD60F6E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C92E0BE0-667B-3ED6-D8CC-2272112952E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0"/>
            <a:ext cx="12095018" cy="7426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indent="0" algn="ctr">
              <a:lnSpc>
                <a:spcPct val="150000"/>
              </a:lnSpc>
              <a:spcBef>
                <a:spcPct val="20000"/>
              </a:spcBef>
              <a:buNone/>
              <a:defRPr/>
            </a:pPr>
            <a:r>
              <a:rPr lang="pt-BR" sz="44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Contrato de Gestão deve prever explicitamente as condições para que a OSS possa gerir a Unidade de modo eficiente.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9667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55902-40ED-7F60-6ED5-F1BDF50C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0F8852B7-4BA6-A2FA-34E9-6E90E94155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2258" y="258792"/>
            <a:ext cx="10006642" cy="5567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7480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Integra o Contrato de Gestão como Anexo, o Projeto Básico que deve definir o perfil assistencial da unidade, seu papel na rede, bem como as metas qualitativas e quantitativas e o orçamento previsto para o seu adequado funcionamento.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566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2FD6AD-6A34-FDE2-8AC4-C0CD9E32F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AE144EC9-FD44-7D8E-B8A1-E206ABA937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43796" y="0"/>
            <a:ext cx="9859993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008FB2"/>
                </a:solidFill>
                <a:effectLst/>
                <a:uLnTx/>
                <a:uFillTx/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 OSS deve se programar para executar o Contrato, não só no cumprimento das Metas como na observância do Orçamento definido.</a:t>
            </a:r>
            <a:br>
              <a:rPr lang="pt-BR" sz="50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</a:b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30708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BFE5C2-50DC-A41B-0D62-15A1F64F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CAFCCF12-301E-C031-37EE-98799E9800D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43796" y="0"/>
            <a:ext cx="985999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48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A relação de parceria entre a Gestão pública e a OSS deve ser dinâmica.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48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O Contrato de Gestão pode ser Aditivado a qualquer momento, desde que em comum acordo entre as partes.</a:t>
            </a: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8538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5AEE5F-C329-D459-2277-84C43479F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530182EE-9A2D-E104-8745-21F30E3BB6A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2256" y="672861"/>
            <a:ext cx="985999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008FB2"/>
              </a:solidFill>
              <a:effectLst/>
              <a:uLnTx/>
              <a:uFillTx/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48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Na relação de parceria entre a Gestão pública e a OSS não há pagamento!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pt-BR" sz="48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pt-BR" sz="48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pt-BR" sz="4800" dirty="0">
                <a:solidFill>
                  <a:srgbClr val="008FB2"/>
                </a:solidFill>
                <a:latin typeface="Britannic Bold" panose="020B0903060703020204" pitchFamily="34" charset="77"/>
                <a:ea typeface="GungsuhChe" panose="02030609000101010101" pitchFamily="49" charset="-127"/>
                <a:cs typeface="Krungthep" panose="02000400000000000000" pitchFamily="2" charset="-34"/>
              </a:rPr>
              <a:t>Há TRANSFERÊNCIA de recursos.</a:t>
            </a:r>
            <a:endParaRPr lang="pt-BR" sz="5000" dirty="0">
              <a:solidFill>
                <a:srgbClr val="008FB2"/>
              </a:solidFill>
              <a:latin typeface="Britannic Bold" panose="020B0903060703020204" pitchFamily="34" charset="77"/>
              <a:ea typeface="GungsuhChe" panose="02030609000101010101" pitchFamily="49" charset="-127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67916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24000" y="232011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latin typeface="Montserrat ExtraBold" pitchFamily="2" charset="0"/>
              </a:rPr>
              <a:t>OBRIGADO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524000" y="387983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Montserrat Medium" pitchFamily="2" charset="0"/>
              </a:rPr>
              <a:t>Renilson Rehem</a:t>
            </a:r>
          </a:p>
        </p:txBody>
      </p:sp>
    </p:spTree>
    <p:extLst>
      <p:ext uri="{BB962C8B-B14F-4D97-AF65-F5344CB8AC3E}">
        <p14:creationId xmlns:p14="http://schemas.microsoft.com/office/powerpoint/2010/main" val="7512094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517</Words>
  <Application>Microsoft Macintosh PowerPoint</Application>
  <PresentationFormat>Widescreen</PresentationFormat>
  <Paragraphs>62</Paragraphs>
  <Slides>26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6" baseType="lpstr">
      <vt:lpstr>GungsuhChe</vt:lpstr>
      <vt:lpstr>Aptos</vt:lpstr>
      <vt:lpstr>Arial</vt:lpstr>
      <vt:lpstr>Britannic Bold</vt:lpstr>
      <vt:lpstr>Calibri</vt:lpstr>
      <vt:lpstr>Calibri Light</vt:lpstr>
      <vt:lpstr>Krungthep</vt:lpstr>
      <vt:lpstr>Montserrat ExtraBold</vt:lpstr>
      <vt:lpstr>Montserrat Medium</vt:lpstr>
      <vt:lpstr>Tema do Office</vt:lpstr>
      <vt:lpstr>Apresentação do PowerPoint</vt:lpstr>
      <vt:lpstr>Como estruturar e organizar o Contrato de Gestão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Cesar Ferraz Rodrigues Pinto</dc:creator>
  <cp:lastModifiedBy>Microsoft Office User</cp:lastModifiedBy>
  <cp:revision>6</cp:revision>
  <dcterms:created xsi:type="dcterms:W3CDTF">2026-09-10T12:51:28Z</dcterms:created>
  <dcterms:modified xsi:type="dcterms:W3CDTF">2026-09-15T01:11:10Z</dcterms:modified>
</cp:coreProperties>
</file>