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61" r:id="rId5"/>
    <p:sldId id="262" r:id="rId6"/>
    <p:sldId id="263" r:id="rId7"/>
    <p:sldId id="264" r:id="rId8"/>
    <p:sldId id="266" r:id="rId9"/>
    <p:sldId id="265" r:id="rId10"/>
    <p:sldId id="270" r:id="rId11"/>
    <p:sldId id="269" r:id="rId12"/>
    <p:sldId id="268" r:id="rId13"/>
    <p:sldId id="260" r:id="rId1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24" d="100"/>
          <a:sy n="124" d="100"/>
        </p:scale>
        <p:origin x="-67" y="2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1"/>
  <c:style val="2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Transparência</c:v>
                </c:pt>
              </c:strCache>
            </c:strRef>
          </c:tx>
          <c:spPr>
            <a:ln w="28575">
              <a:solidFill>
                <a:srgbClr val="0183A7"/>
              </a:solidFill>
            </a:ln>
          </c:spPr>
          <c:marker>
            <c:symbol val="circle"/>
            <c:size val="5"/>
            <c:spPr>
              <a:solidFill>
                <a:srgbClr val="0183A7"/>
              </a:solidFill>
              <a:ln>
                <a:solidFill>
                  <a:srgbClr val="0183A7"/>
                </a:solidFill>
              </a:ln>
            </c:spPr>
          </c:marker>
          <c:cat>
            <c:strRef>
              <c:f>Sheet1!$A$2:$A$22</c:f>
              <c:strCache>
                <c:ptCount val="21"/>
                <c:pt idx="0">
                  <c:v>2022-1</c:v>
                </c:pt>
                <c:pt idx="5">
                  <c:v>2022-6</c:v>
                </c:pt>
                <c:pt idx="8">
                  <c:v>2023-3</c:v>
                </c:pt>
                <c:pt idx="11">
                  <c:v>2024-1</c:v>
                </c:pt>
                <c:pt idx="14">
                  <c:v>2024-4</c:v>
                </c:pt>
                <c:pt idx="17">
                  <c:v>2025-3</c:v>
                </c:pt>
                <c:pt idx="20">
                  <c:v>2026-2</c:v>
                </c:pt>
              </c:strCache>
            </c:strRef>
          </c:cat>
          <c:val>
            <c:numRef>
              <c:f>Sheet1!$B$2:$B$22</c:f>
              <c:numCache>
                <c:formatCode>General</c:formatCode>
                <c:ptCount val="21"/>
                <c:pt idx="0">
                  <c:v>50.9</c:v>
                </c:pt>
                <c:pt idx="1">
                  <c:v>54.95</c:v>
                </c:pt>
                <c:pt idx="2">
                  <c:v>52.72</c:v>
                </c:pt>
                <c:pt idx="3">
                  <c:v>63.3</c:v>
                </c:pt>
                <c:pt idx="4">
                  <c:v>60.17</c:v>
                </c:pt>
                <c:pt idx="5">
                  <c:v>74.349999999999994</c:v>
                </c:pt>
                <c:pt idx="6">
                  <c:v>73.72</c:v>
                </c:pt>
                <c:pt idx="7">
                  <c:v>76.98</c:v>
                </c:pt>
                <c:pt idx="8">
                  <c:v>94.66</c:v>
                </c:pt>
                <c:pt idx="9">
                  <c:v>98.02</c:v>
                </c:pt>
                <c:pt idx="10">
                  <c:v>99.04</c:v>
                </c:pt>
                <c:pt idx="11">
                  <c:v>99.39</c:v>
                </c:pt>
                <c:pt idx="12">
                  <c:v>99.29</c:v>
                </c:pt>
                <c:pt idx="13">
                  <c:v>99.6</c:v>
                </c:pt>
                <c:pt idx="14">
                  <c:v>99.65</c:v>
                </c:pt>
                <c:pt idx="15">
                  <c:v>90.55</c:v>
                </c:pt>
                <c:pt idx="16">
                  <c:v>96.06</c:v>
                </c:pt>
                <c:pt idx="17">
                  <c:v>96.57</c:v>
                </c:pt>
                <c:pt idx="18">
                  <c:v>98.99</c:v>
                </c:pt>
                <c:pt idx="19">
                  <c:v>93.04</c:v>
                </c:pt>
                <c:pt idx="20">
                  <c:v>96.47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4321152"/>
        <c:axId val="144323328"/>
      </c:lineChart>
      <c:catAx>
        <c:axId val="144321152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E4E7EC"/>
            </a:solidFill>
          </a:ln>
        </c:spPr>
        <c:txPr>
          <a:bodyPr/>
          <a:lstStyle/>
          <a:p>
            <a:pPr>
              <a:defRPr sz="950"/>
            </a:pPr>
            <a:endParaRPr lang="pt-BR"/>
          </a:p>
        </c:txPr>
        <c:crossAx val="144323328"/>
        <c:crosses val="autoZero"/>
        <c:auto val="1"/>
        <c:lblAlgn val="ctr"/>
        <c:lblOffset val="100"/>
        <c:noMultiLvlLbl val="0"/>
      </c:catAx>
      <c:valAx>
        <c:axId val="144323328"/>
        <c:scaling>
          <c:orientation val="minMax"/>
          <c:max val="100"/>
          <c:min val="0"/>
        </c:scaling>
        <c:delete val="0"/>
        <c:axPos val="l"/>
        <c:majorGridlines/>
        <c:numFmt formatCode="0&quot;%&quot;" sourceLinked="0"/>
        <c:majorTickMark val="out"/>
        <c:minorTickMark val="none"/>
        <c:tickLblPos val="nextTo"/>
        <c:spPr>
          <a:ln>
            <a:solidFill>
              <a:srgbClr val="E4E7EC"/>
            </a:solidFill>
          </a:ln>
        </c:spPr>
        <c:txPr>
          <a:bodyPr/>
          <a:lstStyle/>
          <a:p>
            <a:pPr>
              <a:defRPr sz="1000"/>
            </a:pPr>
            <a:endParaRPr lang="pt-BR"/>
          </a:p>
        </c:txPr>
        <c:crossAx val="1443211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E2F93-108F-4281-9BFD-7D1A83B18718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BDB0-C97A-4035-A0DB-33B48BE0B1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3123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E2F93-108F-4281-9BFD-7D1A83B18718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BDB0-C97A-4035-A0DB-33B48BE0B1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9956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E2F93-108F-4281-9BFD-7D1A83B18718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BDB0-C97A-4035-A0DB-33B48BE0B1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1597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E2F93-108F-4281-9BFD-7D1A83B18718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BDB0-C97A-4035-A0DB-33B48BE0B1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9902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E2F93-108F-4281-9BFD-7D1A83B18718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BDB0-C97A-4035-A0DB-33B48BE0B1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5866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E2F93-108F-4281-9BFD-7D1A83B18718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BDB0-C97A-4035-A0DB-33B48BE0B1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6151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E2F93-108F-4281-9BFD-7D1A83B18718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BDB0-C97A-4035-A0DB-33B48BE0B1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5080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E2F93-108F-4281-9BFD-7D1A83B18718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BDB0-C97A-4035-A0DB-33B48BE0B1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9632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E2F93-108F-4281-9BFD-7D1A83B18718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BDB0-C97A-4035-A0DB-33B48BE0B1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6345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E2F93-108F-4281-9BFD-7D1A83B18718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BDB0-C97A-4035-A0DB-33B48BE0B1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3759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E2F93-108F-4281-9BFD-7D1A83B18718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BDB0-C97A-4035-A0DB-33B48BE0B1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1137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E2F93-108F-4281-9BFD-7D1A83B18718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C6BDB0-C97A-4035-A0DB-33B48BE0B1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5238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1740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431533" y="1492233"/>
            <a:ext cx="9144000" cy="2387600"/>
          </a:xfrm>
        </p:spPr>
        <p:txBody>
          <a:bodyPr/>
          <a:lstStyle/>
          <a:p>
            <a:r>
              <a:rPr lang="pt-BR" sz="3200" b="1" dirty="0" smtClean="0">
                <a:latin typeface="Montserrat ExtraBold" pitchFamily="2" charset="0"/>
              </a:rPr>
              <a:t>A importância do contratante para a sustentabilidade da relação</a:t>
            </a:r>
            <a:endParaRPr lang="pt-BR" b="1" dirty="0">
              <a:latin typeface="Montserrat ExtraBold" pitchFamily="2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879833"/>
            <a:ext cx="9144000" cy="1655762"/>
          </a:xfrm>
        </p:spPr>
        <p:txBody>
          <a:bodyPr/>
          <a:lstStyle/>
          <a:p>
            <a:endParaRPr lang="pt-BR" dirty="0" smtClean="0">
              <a:latin typeface="Montserrat Medium" pitchFamily="2" charset="0"/>
            </a:endParaRPr>
          </a:p>
          <a:p>
            <a:r>
              <a:rPr lang="pt-BR" dirty="0" smtClean="0">
                <a:latin typeface="Montserrat Medium" pitchFamily="2" charset="0"/>
              </a:rPr>
              <a:t>Secretaria </a:t>
            </a:r>
            <a:r>
              <a:rPr lang="pt-BR" dirty="0" smtClean="0">
                <a:latin typeface="Montserrat Medium" pitchFamily="2" charset="0"/>
              </a:rPr>
              <a:t>da Controladoria-Geral do Estado de Pernambuco</a:t>
            </a:r>
            <a:endParaRPr lang="pt-BR" dirty="0">
              <a:latin typeface="Montserrat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80390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 smtClean="0">
                <a:latin typeface="Montserrat ExtraBold" pitchFamily="2" charset="0"/>
              </a:rPr>
              <a:t>A tese central</a:t>
            </a:r>
            <a:endParaRPr lang="pt-BR" b="1" dirty="0"/>
          </a:p>
        </p:txBody>
      </p:sp>
      <p:sp>
        <p:nvSpPr>
          <p:cNvPr id="3" name="TextBox 2"/>
          <p:cNvSpPr txBox="1"/>
          <p:nvPr/>
        </p:nvSpPr>
        <p:spPr>
          <a:xfrm>
            <a:off x="838504" y="1874519"/>
            <a:ext cx="105156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0">
                <a:solidFill>
                  <a:srgbClr val="202428"/>
                </a:solidFill>
                <a:latin typeface="Montserrat Medium"/>
              </a:rPr>
              <a:t>O contrato de gestão é pactuação viva — metas, resultado, análise, repactuação — não uma assinatura seguida de fiscalização eventual.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38504" y="2496311"/>
            <a:ext cx="10515600" cy="1188720"/>
          </a:xfrm>
          <a:prstGeom prst="roundRect">
            <a:avLst>
              <a:gd name="adj" fmla="val 12000"/>
            </a:avLst>
          </a:prstGeom>
          <a:solidFill>
            <a:srgbClr val="E1EF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204264" y="2642615"/>
            <a:ext cx="978408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pt-BR" sz="1400" b="0" dirty="0" smtClean="0">
                <a:solidFill>
                  <a:srgbClr val="8A8F96"/>
                </a:solidFill>
                <a:latin typeface="Montserrat Medium"/>
              </a:rPr>
              <a:t>A PERGUNTA É</a:t>
            </a:r>
            <a:r>
              <a:rPr sz="1400" b="0" dirty="0" smtClean="0">
                <a:solidFill>
                  <a:srgbClr val="8A8F96"/>
                </a:solidFill>
                <a:latin typeface="Montserrat Medium"/>
              </a:rPr>
              <a:t>: </a:t>
            </a:r>
            <a:r>
              <a:rPr sz="1400" b="0" dirty="0">
                <a:solidFill>
                  <a:srgbClr val="8A8F96"/>
                </a:solidFill>
                <a:latin typeface="Montserrat Medium"/>
              </a:rPr>
              <a:t>"a OSS </a:t>
            </a:r>
            <a:r>
              <a:rPr sz="1400" b="0" dirty="0" err="1">
                <a:solidFill>
                  <a:srgbClr val="8A8F96"/>
                </a:solidFill>
                <a:latin typeface="Montserrat Medium"/>
              </a:rPr>
              <a:t>cumpriu</a:t>
            </a:r>
            <a:r>
              <a:rPr sz="1400" b="0" dirty="0">
                <a:solidFill>
                  <a:srgbClr val="8A8F96"/>
                </a:solidFill>
                <a:latin typeface="Montserrat Medium"/>
              </a:rPr>
              <a:t>?"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4264" y="3026663"/>
            <a:ext cx="9784080" cy="3231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100" b="1" dirty="0">
                <a:solidFill>
                  <a:srgbClr val="0183A7"/>
                </a:solidFill>
                <a:latin typeface="Montserrat ExtraBold"/>
              </a:rPr>
              <a:t>→  </a:t>
            </a:r>
            <a:r>
              <a:rPr lang="pt-BR" sz="2100" b="1" dirty="0" smtClean="0">
                <a:solidFill>
                  <a:srgbClr val="0183A7"/>
                </a:solidFill>
                <a:latin typeface="Montserrat ExtraBold"/>
              </a:rPr>
              <a:t>DEVERIA SER: </a:t>
            </a:r>
            <a:r>
              <a:rPr sz="2100" b="1" dirty="0" smtClean="0">
                <a:solidFill>
                  <a:srgbClr val="0183A7"/>
                </a:solidFill>
                <a:latin typeface="Montserrat ExtraBold"/>
              </a:rPr>
              <a:t>"O </a:t>
            </a:r>
            <a:r>
              <a:rPr sz="2100" b="1" dirty="0" err="1">
                <a:solidFill>
                  <a:srgbClr val="0183A7"/>
                </a:solidFill>
                <a:latin typeface="Montserrat ExtraBold"/>
              </a:rPr>
              <a:t>contratante</a:t>
            </a:r>
            <a:r>
              <a:rPr sz="2100" b="1" dirty="0">
                <a:solidFill>
                  <a:srgbClr val="0183A7"/>
                </a:solidFill>
                <a:latin typeface="Montserrat ExtraBold"/>
              </a:rPr>
              <a:t> </a:t>
            </a:r>
            <a:r>
              <a:rPr sz="2100" b="1" dirty="0" err="1">
                <a:solidFill>
                  <a:srgbClr val="0183A7"/>
                </a:solidFill>
                <a:latin typeface="Montserrat ExtraBold"/>
              </a:rPr>
              <a:t>criou</a:t>
            </a:r>
            <a:r>
              <a:rPr sz="2100" b="1" dirty="0">
                <a:solidFill>
                  <a:srgbClr val="0183A7"/>
                </a:solidFill>
                <a:latin typeface="Montserrat ExtraBold"/>
              </a:rPr>
              <a:t> as </a:t>
            </a:r>
            <a:r>
              <a:rPr sz="2100" b="1" dirty="0" err="1">
                <a:solidFill>
                  <a:srgbClr val="0183A7"/>
                </a:solidFill>
                <a:latin typeface="Montserrat ExtraBold"/>
              </a:rPr>
              <a:t>condições</a:t>
            </a:r>
            <a:r>
              <a:rPr sz="2100" b="1" dirty="0">
                <a:solidFill>
                  <a:srgbClr val="0183A7"/>
                </a:solidFill>
                <a:latin typeface="Montserrat ExtraBold"/>
              </a:rPr>
              <a:t> para </a:t>
            </a:r>
            <a:r>
              <a:rPr sz="2100" b="1" dirty="0" err="1">
                <a:solidFill>
                  <a:srgbClr val="0183A7"/>
                </a:solidFill>
                <a:latin typeface="Montserrat ExtraBold"/>
              </a:rPr>
              <a:t>cumprir</a:t>
            </a:r>
            <a:r>
              <a:rPr sz="2100" b="1" dirty="0">
                <a:solidFill>
                  <a:srgbClr val="0183A7"/>
                </a:solidFill>
                <a:latin typeface="Montserrat ExtraBold"/>
              </a:rPr>
              <a:t>?"</a:t>
            </a:r>
          </a:p>
        </p:txBody>
      </p:sp>
      <p:sp>
        <p:nvSpPr>
          <p:cNvPr id="7" name="Oval 6"/>
          <p:cNvSpPr/>
          <p:nvPr/>
        </p:nvSpPr>
        <p:spPr>
          <a:xfrm>
            <a:off x="838504" y="4005071"/>
            <a:ext cx="457200" cy="457200"/>
          </a:xfrm>
          <a:prstGeom prst="ellipse">
            <a:avLst/>
          </a:prstGeom>
          <a:solidFill>
            <a:srgbClr val="0183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700" b="1">
                <a:solidFill>
                  <a:srgbClr val="FFFFFF"/>
                </a:solidFill>
                <a:latin typeface="Montserrat ExtraBold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32864" y="4005071"/>
            <a:ext cx="269748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650" b="1">
                <a:solidFill>
                  <a:srgbClr val="323B42"/>
                </a:solidFill>
                <a:latin typeface="Montserrat ExtraBold"/>
              </a:rPr>
              <a:t>Quem tem o poder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504" y="4608575"/>
            <a:ext cx="3246120" cy="82631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350" dirty="0">
                <a:solidFill>
                  <a:srgbClr val="202428"/>
                </a:solidFill>
                <a:latin typeface="Montserrat Medium"/>
              </a:rPr>
              <a:t>— </a:t>
            </a:r>
            <a:r>
              <a:rPr sz="1350" dirty="0" err="1">
                <a:solidFill>
                  <a:srgbClr val="202428"/>
                </a:solidFill>
                <a:latin typeface="Montserrat Medium"/>
              </a:rPr>
              <a:t>Desenho</a:t>
            </a:r>
            <a:r>
              <a:rPr sz="1350" dirty="0">
                <a:solidFill>
                  <a:srgbClr val="202428"/>
                </a:solidFill>
                <a:latin typeface="Montserrat Medium"/>
              </a:rPr>
              <a:t> do </a:t>
            </a:r>
            <a:r>
              <a:rPr sz="1350" dirty="0" err="1">
                <a:solidFill>
                  <a:srgbClr val="202428"/>
                </a:solidFill>
                <a:latin typeface="Montserrat Medium"/>
              </a:rPr>
              <a:t>contrato</a:t>
            </a:r>
            <a:endParaRPr sz="1350" dirty="0">
              <a:solidFill>
                <a:srgbClr val="202428"/>
              </a:solidFill>
              <a:latin typeface="Montserrat Medium"/>
            </a:endParaRP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350" dirty="0">
                <a:solidFill>
                  <a:srgbClr val="202428"/>
                </a:solidFill>
                <a:latin typeface="Montserrat Medium"/>
              </a:rPr>
              <a:t>— </a:t>
            </a:r>
            <a:r>
              <a:rPr sz="1350" dirty="0" err="1">
                <a:solidFill>
                  <a:srgbClr val="202428"/>
                </a:solidFill>
                <a:latin typeface="Montserrat Medium"/>
              </a:rPr>
              <a:t>Fiscalização</a:t>
            </a:r>
            <a:r>
              <a:rPr sz="1350" dirty="0">
                <a:solidFill>
                  <a:srgbClr val="202428"/>
                </a:solidFill>
                <a:latin typeface="Montserrat Medium"/>
              </a:rPr>
              <a:t> </a:t>
            </a:r>
            <a:r>
              <a:rPr sz="1350" dirty="0" err="1">
                <a:solidFill>
                  <a:srgbClr val="202428"/>
                </a:solidFill>
                <a:latin typeface="Montserrat Medium"/>
              </a:rPr>
              <a:t>contínua</a:t>
            </a:r>
            <a:endParaRPr sz="1350" dirty="0">
              <a:solidFill>
                <a:srgbClr val="202428"/>
              </a:solidFill>
              <a:latin typeface="Montserrat Medium"/>
            </a:endParaRP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350" dirty="0">
                <a:solidFill>
                  <a:srgbClr val="202428"/>
                </a:solidFill>
                <a:latin typeface="Montserrat Medium"/>
              </a:rPr>
              <a:t>— </a:t>
            </a:r>
            <a:r>
              <a:rPr sz="1350" dirty="0" err="1">
                <a:solidFill>
                  <a:srgbClr val="202428"/>
                </a:solidFill>
                <a:latin typeface="Montserrat Medium"/>
              </a:rPr>
              <a:t>Poder</a:t>
            </a:r>
            <a:r>
              <a:rPr sz="1350" dirty="0">
                <a:solidFill>
                  <a:srgbClr val="202428"/>
                </a:solidFill>
                <a:latin typeface="Montserrat Medium"/>
              </a:rPr>
              <a:t> de </a:t>
            </a:r>
            <a:r>
              <a:rPr lang="pt-BR" sz="1350" smtClean="0">
                <a:solidFill>
                  <a:srgbClr val="202428"/>
                </a:solidFill>
                <a:latin typeface="Montserrat Medium"/>
              </a:rPr>
              <a:t>responsabilização</a:t>
            </a:r>
            <a:endParaRPr sz="1350" dirty="0">
              <a:solidFill>
                <a:srgbClr val="202428"/>
              </a:solidFill>
              <a:latin typeface="Montserrat Medium"/>
            </a:endParaRPr>
          </a:p>
        </p:txBody>
      </p:sp>
      <p:sp>
        <p:nvSpPr>
          <p:cNvPr id="10" name="Oval 9"/>
          <p:cNvSpPr/>
          <p:nvPr/>
        </p:nvSpPr>
        <p:spPr>
          <a:xfrm>
            <a:off x="4496104" y="4005071"/>
            <a:ext cx="457200" cy="457200"/>
          </a:xfrm>
          <a:prstGeom prst="ellipse">
            <a:avLst/>
          </a:prstGeom>
          <a:solidFill>
            <a:srgbClr val="EBAA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700" b="1">
                <a:solidFill>
                  <a:srgbClr val="FFFFFF"/>
                </a:solidFill>
                <a:latin typeface="Montserrat ExtraBold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90464" y="4005071"/>
            <a:ext cx="269748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650" b="1">
                <a:solidFill>
                  <a:srgbClr val="323B42"/>
                </a:solidFill>
                <a:latin typeface="Montserrat ExtraBold"/>
              </a:rPr>
              <a:t>Falha rastreável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96104" y="4608575"/>
            <a:ext cx="3246120" cy="12252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350">
                <a:solidFill>
                  <a:srgbClr val="202428"/>
                </a:solidFill>
                <a:latin typeface="Montserrat Medium"/>
              </a:rPr>
              <a:t>— Nasce da fragilidade estatal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350">
                <a:solidFill>
                  <a:srgbClr val="202428"/>
                </a:solidFill>
                <a:latin typeface="Montserrat Medium"/>
              </a:rPr>
              <a:t>— Não da OSS isolada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350">
                <a:solidFill>
                  <a:srgbClr val="202428"/>
                </a:solidFill>
                <a:latin typeface="Montserrat Medium"/>
              </a:rPr>
              <a:t>— Poder mal regulado gera captura ou inércia</a:t>
            </a:r>
          </a:p>
        </p:txBody>
      </p:sp>
      <p:sp>
        <p:nvSpPr>
          <p:cNvPr id="13" name="Oval 12"/>
          <p:cNvSpPr/>
          <p:nvPr/>
        </p:nvSpPr>
        <p:spPr>
          <a:xfrm>
            <a:off x="8153704" y="4005071"/>
            <a:ext cx="457200" cy="457200"/>
          </a:xfrm>
          <a:prstGeom prst="ellipse">
            <a:avLst/>
          </a:prstGeom>
          <a:solidFill>
            <a:srgbClr val="323B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700" b="1">
                <a:solidFill>
                  <a:srgbClr val="FFFFFF"/>
                </a:solidFill>
                <a:latin typeface="Montserrat ExtraBold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48064" y="4005071"/>
            <a:ext cx="269748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650" b="1">
                <a:solidFill>
                  <a:srgbClr val="323B42"/>
                </a:solidFill>
                <a:latin typeface="Montserrat ExtraBold"/>
              </a:rPr>
              <a:t>Pactuação viva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53704" y="4608575"/>
            <a:ext cx="3246120" cy="12252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350">
                <a:solidFill>
                  <a:srgbClr val="202428"/>
                </a:solidFill>
                <a:latin typeface="Montserrat Medium"/>
              </a:rPr>
              <a:t>— Metas, resultado, análise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350">
                <a:solidFill>
                  <a:srgbClr val="202428"/>
                </a:solidFill>
                <a:latin typeface="Montserrat Medium"/>
              </a:rPr>
              <a:t>— Repactuação contínua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350">
                <a:solidFill>
                  <a:srgbClr val="202428"/>
                </a:solidFill>
                <a:latin typeface="Montserrat Medium"/>
              </a:rPr>
              <a:t>— Não é conformidade pontual</a:t>
            </a:r>
          </a:p>
        </p:txBody>
      </p:sp>
    </p:spTree>
    <p:extLst>
      <p:ext uri="{BB962C8B-B14F-4D97-AF65-F5344CB8AC3E}">
        <p14:creationId xmlns:p14="http://schemas.microsoft.com/office/powerpoint/2010/main" val="10156881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 smtClean="0">
                <a:latin typeface="Montserrat ExtraBold" pitchFamily="2" charset="0"/>
              </a:rPr>
              <a:t>Responsabilidades do contratante</a:t>
            </a:r>
            <a:endParaRPr lang="pt-BR" b="1" dirty="0"/>
          </a:p>
        </p:txBody>
      </p:sp>
      <p:sp>
        <p:nvSpPr>
          <p:cNvPr id="3" name="Rounded Rectangle 2"/>
          <p:cNvSpPr/>
          <p:nvPr/>
        </p:nvSpPr>
        <p:spPr>
          <a:xfrm>
            <a:off x="838504" y="1874519"/>
            <a:ext cx="3246120" cy="3246120"/>
          </a:xfrm>
          <a:prstGeom prst="roundRect">
            <a:avLst>
              <a:gd name="adj" fmla="val 6000"/>
            </a:avLst>
          </a:prstGeom>
          <a:solidFill>
            <a:srgbClr val="E1EF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094536" y="2130551"/>
            <a:ext cx="502920" cy="502920"/>
          </a:xfrm>
          <a:prstGeom prst="ellipse">
            <a:avLst/>
          </a:prstGeom>
          <a:solidFill>
            <a:srgbClr val="0183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900" b="1">
                <a:solidFill>
                  <a:srgbClr val="FFFFFF"/>
                </a:solidFill>
                <a:latin typeface="Montserrat ExtraBold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34616" y="2130551"/>
            <a:ext cx="2185416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2000"/>
              </a:lnSpc>
            </a:pPr>
            <a:r>
              <a:rPr sz="1700" b="1">
                <a:solidFill>
                  <a:srgbClr val="323B42"/>
                </a:solidFill>
                <a:latin typeface="Montserrat ExtraBold"/>
              </a:rPr>
              <a:t>Antes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4536" y="2798063"/>
            <a:ext cx="2734056" cy="20665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Aft>
                <a:spcPts val="500"/>
              </a:spcAft>
            </a:pPr>
            <a:r>
              <a:rPr sz="1500">
                <a:solidFill>
                  <a:srgbClr val="202428"/>
                </a:solidFill>
                <a:latin typeface="Montserrat Medium"/>
              </a:rPr>
              <a:t>— Metas mensuráveis</a:t>
            </a:r>
          </a:p>
          <a:p>
            <a:pPr algn="l">
              <a:lnSpc>
                <a:spcPct val="108000"/>
              </a:lnSpc>
              <a:spcAft>
                <a:spcPts val="500"/>
              </a:spcAft>
            </a:pPr>
            <a:r>
              <a:rPr sz="1500">
                <a:solidFill>
                  <a:srgbClr val="202428"/>
                </a:solidFill>
                <a:latin typeface="Montserrat Medium"/>
              </a:rPr>
              <a:t>— Metodologia de custeio</a:t>
            </a:r>
          </a:p>
          <a:p>
            <a:pPr algn="l">
              <a:lnSpc>
                <a:spcPct val="108000"/>
              </a:lnSpc>
              <a:spcAft>
                <a:spcPts val="500"/>
              </a:spcAft>
            </a:pPr>
            <a:r>
              <a:rPr sz="1500">
                <a:solidFill>
                  <a:srgbClr val="202428"/>
                </a:solidFill>
                <a:latin typeface="Montserrat Medium"/>
              </a:rPr>
              <a:t>— Controles no contrato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96104" y="1874519"/>
            <a:ext cx="3246120" cy="3246120"/>
          </a:xfrm>
          <a:prstGeom prst="roundRect">
            <a:avLst>
              <a:gd name="adj" fmla="val 6000"/>
            </a:avLst>
          </a:prstGeom>
          <a:solidFill>
            <a:srgbClr val="FCEF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4752136" y="2130551"/>
            <a:ext cx="502920" cy="502920"/>
          </a:xfrm>
          <a:prstGeom prst="ellipse">
            <a:avLst/>
          </a:prstGeom>
          <a:solidFill>
            <a:srgbClr val="EBAA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900" b="1">
                <a:solidFill>
                  <a:srgbClr val="FFFFFF"/>
                </a:solidFill>
                <a:latin typeface="Montserrat ExtraBold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92216" y="2130551"/>
            <a:ext cx="2185416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2000"/>
              </a:lnSpc>
            </a:pPr>
            <a:r>
              <a:rPr sz="1700" b="1">
                <a:solidFill>
                  <a:srgbClr val="323B42"/>
                </a:solidFill>
                <a:latin typeface="Montserrat ExtraBold"/>
              </a:rPr>
              <a:t>Durante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52136" y="2798063"/>
            <a:ext cx="2734056" cy="11254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Aft>
                <a:spcPts val="500"/>
              </a:spcAft>
            </a:pPr>
            <a:r>
              <a:rPr sz="1500" dirty="0">
                <a:solidFill>
                  <a:srgbClr val="202428"/>
                </a:solidFill>
                <a:latin typeface="Montserrat Medium"/>
              </a:rPr>
              <a:t>— </a:t>
            </a:r>
            <a:r>
              <a:rPr sz="1500" dirty="0" err="1">
                <a:solidFill>
                  <a:srgbClr val="202428"/>
                </a:solidFill>
                <a:latin typeface="Montserrat Medium"/>
              </a:rPr>
              <a:t>Estrutura</a:t>
            </a:r>
            <a:r>
              <a:rPr sz="1500" dirty="0">
                <a:solidFill>
                  <a:srgbClr val="202428"/>
                </a:solidFill>
                <a:latin typeface="Montserrat Medium"/>
              </a:rPr>
              <a:t> </a:t>
            </a:r>
            <a:r>
              <a:rPr sz="1500" dirty="0" err="1">
                <a:solidFill>
                  <a:srgbClr val="202428"/>
                </a:solidFill>
                <a:latin typeface="Montserrat Medium"/>
              </a:rPr>
              <a:t>técnica</a:t>
            </a:r>
            <a:r>
              <a:rPr sz="1500" dirty="0">
                <a:solidFill>
                  <a:srgbClr val="202428"/>
                </a:solidFill>
                <a:latin typeface="Montserrat Medium"/>
              </a:rPr>
              <a:t> </a:t>
            </a:r>
            <a:r>
              <a:rPr sz="1500" dirty="0" err="1">
                <a:solidFill>
                  <a:srgbClr val="202428"/>
                </a:solidFill>
                <a:latin typeface="Montserrat Medium"/>
              </a:rPr>
              <a:t>permanente</a:t>
            </a:r>
            <a:endParaRPr sz="1500" dirty="0">
              <a:solidFill>
                <a:srgbClr val="202428"/>
              </a:solidFill>
              <a:latin typeface="Montserrat Medium"/>
            </a:endParaRPr>
          </a:p>
          <a:p>
            <a:pPr algn="l">
              <a:lnSpc>
                <a:spcPct val="108000"/>
              </a:lnSpc>
              <a:spcAft>
                <a:spcPts val="500"/>
              </a:spcAft>
            </a:pPr>
            <a:r>
              <a:rPr sz="1500" dirty="0">
                <a:solidFill>
                  <a:srgbClr val="202428"/>
                </a:solidFill>
                <a:latin typeface="Montserrat Medium"/>
              </a:rPr>
              <a:t>— </a:t>
            </a:r>
            <a:r>
              <a:rPr sz="1500" dirty="0" err="1">
                <a:solidFill>
                  <a:srgbClr val="202428"/>
                </a:solidFill>
                <a:latin typeface="Montserrat Medium"/>
              </a:rPr>
              <a:t>Análise</a:t>
            </a:r>
            <a:r>
              <a:rPr sz="1500" dirty="0">
                <a:solidFill>
                  <a:srgbClr val="202428"/>
                </a:solidFill>
                <a:latin typeface="Montserrat Medium"/>
              </a:rPr>
              <a:t> </a:t>
            </a:r>
            <a:r>
              <a:rPr lang="pt-BR" sz="1500" dirty="0" smtClean="0">
                <a:solidFill>
                  <a:srgbClr val="202428"/>
                </a:solidFill>
                <a:latin typeface="Montserrat Medium"/>
              </a:rPr>
              <a:t>periódica</a:t>
            </a:r>
            <a:endParaRPr lang="pt-BR" sz="1500" dirty="0" smtClean="0">
              <a:solidFill>
                <a:srgbClr val="202428"/>
              </a:solidFill>
              <a:latin typeface="Montserrat Medium"/>
            </a:endParaRPr>
          </a:p>
          <a:p>
            <a:pPr algn="l">
              <a:lnSpc>
                <a:spcPct val="108000"/>
              </a:lnSpc>
              <a:spcAft>
                <a:spcPts val="500"/>
              </a:spcAft>
            </a:pPr>
            <a:r>
              <a:rPr sz="1500" dirty="0" smtClean="0">
                <a:solidFill>
                  <a:srgbClr val="202428"/>
                </a:solidFill>
                <a:latin typeface="Montserrat Medium"/>
              </a:rPr>
              <a:t>— </a:t>
            </a:r>
            <a:r>
              <a:rPr sz="1500" dirty="0" err="1">
                <a:solidFill>
                  <a:srgbClr val="202428"/>
                </a:solidFill>
                <a:latin typeface="Montserrat Medium"/>
              </a:rPr>
              <a:t>Transparência</a:t>
            </a:r>
            <a:r>
              <a:rPr sz="1500" dirty="0">
                <a:solidFill>
                  <a:srgbClr val="202428"/>
                </a:solidFill>
                <a:latin typeface="Montserrat Medium"/>
              </a:rPr>
              <a:t> </a:t>
            </a:r>
            <a:r>
              <a:rPr sz="1500" dirty="0" err="1">
                <a:solidFill>
                  <a:srgbClr val="202428"/>
                </a:solidFill>
                <a:latin typeface="Montserrat Medium"/>
              </a:rPr>
              <a:t>ativa</a:t>
            </a:r>
            <a:endParaRPr sz="1500" dirty="0">
              <a:solidFill>
                <a:srgbClr val="202428"/>
              </a:solidFill>
              <a:latin typeface="Montserrat Medium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8153704" y="1874519"/>
            <a:ext cx="3246120" cy="3246120"/>
          </a:xfrm>
          <a:prstGeom prst="roundRect">
            <a:avLst>
              <a:gd name="adj" fmla="val 6000"/>
            </a:avLst>
          </a:prstGeom>
          <a:solidFill>
            <a:srgbClr val="E8E9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8409736" y="2130551"/>
            <a:ext cx="502920" cy="502920"/>
          </a:xfrm>
          <a:prstGeom prst="ellipse">
            <a:avLst/>
          </a:prstGeom>
          <a:solidFill>
            <a:srgbClr val="323B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900" b="1">
                <a:solidFill>
                  <a:srgbClr val="FFFFFF"/>
                </a:solidFill>
                <a:latin typeface="Montserrat ExtraBold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049816" y="2130551"/>
            <a:ext cx="2185416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2000"/>
              </a:lnSpc>
            </a:pPr>
            <a:r>
              <a:rPr sz="1700" b="1">
                <a:solidFill>
                  <a:srgbClr val="323B42"/>
                </a:solidFill>
                <a:latin typeface="Montserrat ExtraBold"/>
              </a:rPr>
              <a:t>Quando falha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09736" y="2798063"/>
            <a:ext cx="2734056" cy="11254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Aft>
                <a:spcPts val="500"/>
              </a:spcAft>
            </a:pPr>
            <a:r>
              <a:rPr sz="1500" dirty="0">
                <a:solidFill>
                  <a:srgbClr val="202428"/>
                </a:solidFill>
                <a:latin typeface="Montserrat Medium"/>
              </a:rPr>
              <a:t>— </a:t>
            </a:r>
            <a:r>
              <a:rPr sz="1500" dirty="0" err="1">
                <a:solidFill>
                  <a:srgbClr val="202428"/>
                </a:solidFill>
                <a:latin typeface="Montserrat Medium"/>
              </a:rPr>
              <a:t>Punição</a:t>
            </a:r>
            <a:r>
              <a:rPr sz="1500" dirty="0">
                <a:solidFill>
                  <a:srgbClr val="202428"/>
                </a:solidFill>
                <a:latin typeface="Montserrat Medium"/>
              </a:rPr>
              <a:t> </a:t>
            </a:r>
            <a:r>
              <a:rPr sz="1500" dirty="0" err="1">
                <a:solidFill>
                  <a:srgbClr val="202428"/>
                </a:solidFill>
                <a:latin typeface="Montserrat Medium"/>
              </a:rPr>
              <a:t>eficiente</a:t>
            </a:r>
            <a:endParaRPr sz="1500" dirty="0">
              <a:solidFill>
                <a:srgbClr val="202428"/>
              </a:solidFill>
              <a:latin typeface="Montserrat Medium"/>
            </a:endParaRPr>
          </a:p>
          <a:p>
            <a:pPr algn="l">
              <a:lnSpc>
                <a:spcPct val="108000"/>
              </a:lnSpc>
              <a:spcAft>
                <a:spcPts val="500"/>
              </a:spcAft>
            </a:pPr>
            <a:r>
              <a:rPr sz="1500" dirty="0">
                <a:solidFill>
                  <a:srgbClr val="202428"/>
                </a:solidFill>
                <a:latin typeface="Montserrat Medium"/>
              </a:rPr>
              <a:t>— Plano de </a:t>
            </a:r>
            <a:r>
              <a:rPr sz="1500" dirty="0" err="1">
                <a:solidFill>
                  <a:srgbClr val="202428"/>
                </a:solidFill>
                <a:latin typeface="Montserrat Medium"/>
              </a:rPr>
              <a:t>contingência</a:t>
            </a:r>
            <a:endParaRPr sz="1500" dirty="0">
              <a:solidFill>
                <a:srgbClr val="202428"/>
              </a:solidFill>
              <a:latin typeface="Montserrat Medium"/>
            </a:endParaRPr>
          </a:p>
          <a:p>
            <a:pPr algn="l">
              <a:lnSpc>
                <a:spcPct val="108000"/>
              </a:lnSpc>
              <a:spcAft>
                <a:spcPts val="500"/>
              </a:spcAft>
            </a:pPr>
            <a:r>
              <a:rPr sz="1500" dirty="0">
                <a:solidFill>
                  <a:srgbClr val="202428"/>
                </a:solidFill>
                <a:latin typeface="Montserrat Medium"/>
              </a:rPr>
              <a:t>— </a:t>
            </a:r>
            <a:r>
              <a:rPr sz="1500" dirty="0" err="1">
                <a:solidFill>
                  <a:srgbClr val="202428"/>
                </a:solidFill>
                <a:latin typeface="Montserrat Medium"/>
              </a:rPr>
              <a:t>Encaminhar</a:t>
            </a:r>
            <a:r>
              <a:rPr sz="1500" dirty="0">
                <a:solidFill>
                  <a:srgbClr val="202428"/>
                </a:solidFill>
                <a:latin typeface="Montserrat Medium"/>
              </a:rPr>
              <a:t> </a:t>
            </a:r>
            <a:r>
              <a:rPr lang="pt-BR" sz="1500" dirty="0" smtClean="0">
                <a:solidFill>
                  <a:srgbClr val="202428"/>
                </a:solidFill>
                <a:latin typeface="Montserrat Medium"/>
              </a:rPr>
              <a:t>aos órgãos de controle</a:t>
            </a:r>
            <a:endParaRPr sz="1500" dirty="0">
              <a:solidFill>
                <a:srgbClr val="202428"/>
              </a:solidFill>
              <a:latin typeface="Montserrat Medium"/>
            </a:endParaRPr>
          </a:p>
        </p:txBody>
      </p:sp>
      <p:sp>
        <p:nvSpPr>
          <p:cNvPr id="15" name="Right Arrow 14"/>
          <p:cNvSpPr/>
          <p:nvPr/>
        </p:nvSpPr>
        <p:spPr>
          <a:xfrm>
            <a:off x="4139488" y="2258567"/>
            <a:ext cx="301752" cy="237744"/>
          </a:xfrm>
          <a:prstGeom prst="rightArrow">
            <a:avLst/>
          </a:prstGeom>
          <a:solidFill>
            <a:srgbClr val="323B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ight Arrow 15"/>
          <p:cNvSpPr/>
          <p:nvPr/>
        </p:nvSpPr>
        <p:spPr>
          <a:xfrm>
            <a:off x="7797088" y="2258567"/>
            <a:ext cx="301752" cy="237744"/>
          </a:xfrm>
          <a:prstGeom prst="rightArrow">
            <a:avLst/>
          </a:prstGeom>
          <a:solidFill>
            <a:srgbClr val="323B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838504" y="5321807"/>
            <a:ext cx="10515600" cy="731520"/>
          </a:xfrm>
          <a:prstGeom prst="roundRect">
            <a:avLst>
              <a:gd name="adj" fmla="val 12000"/>
            </a:avLst>
          </a:prstGeom>
          <a:solidFill>
            <a:srgbClr val="FCEF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112824" y="5321807"/>
            <a:ext cx="9966960" cy="7315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>
                <a:solidFill>
                  <a:srgbClr val="323B42"/>
                </a:solidFill>
                <a:latin typeface="Montserrat Medium"/>
              </a:rPr>
              <a:t>Poder discricionário mal regulado gera captura por interesses privados ou inércia fiscalizatória.</a:t>
            </a:r>
          </a:p>
        </p:txBody>
      </p:sp>
    </p:spTree>
    <p:extLst>
      <p:ext uri="{BB962C8B-B14F-4D97-AF65-F5344CB8AC3E}">
        <p14:creationId xmlns:p14="http://schemas.microsoft.com/office/powerpoint/2010/main" val="10156881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10140" y="401947"/>
            <a:ext cx="10643964" cy="1325563"/>
          </a:xfrm>
        </p:spPr>
        <p:txBody>
          <a:bodyPr/>
          <a:lstStyle/>
          <a:p>
            <a:r>
              <a:rPr lang="pt-BR" b="1" dirty="0" smtClean="0">
                <a:latin typeface="Montserrat ExtraBold" pitchFamily="2" charset="0"/>
              </a:rPr>
              <a:t>Contraponto: responsabilidades da OSS</a:t>
            </a:r>
            <a:endParaRPr lang="pt-BR" b="1" dirty="0"/>
          </a:p>
        </p:txBody>
      </p:sp>
      <p:sp>
        <p:nvSpPr>
          <p:cNvPr id="3" name="Oval 2"/>
          <p:cNvSpPr/>
          <p:nvPr/>
        </p:nvSpPr>
        <p:spPr>
          <a:xfrm>
            <a:off x="838504" y="2391155"/>
            <a:ext cx="566928" cy="566928"/>
          </a:xfrm>
          <a:prstGeom prst="ellipse">
            <a:avLst/>
          </a:prstGeom>
          <a:solidFill>
            <a:srgbClr val="0183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Montserrat ExtraBold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79752" y="2148839"/>
            <a:ext cx="3657600" cy="10515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1700" b="1">
                <a:solidFill>
                  <a:srgbClr val="323B42"/>
                </a:solidFill>
                <a:latin typeface="Montserrat ExtraBold"/>
              </a:rPr>
              <a:t>Prestar contas em dia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65952" y="2420704"/>
            <a:ext cx="5788152" cy="50783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0" dirty="0">
                <a:solidFill>
                  <a:srgbClr val="202428"/>
                </a:solidFill>
                <a:latin typeface="Montserrat Medium"/>
              </a:rPr>
              <a:t>Nos </a:t>
            </a:r>
            <a:r>
              <a:rPr sz="1500" b="0" dirty="0" err="1">
                <a:solidFill>
                  <a:srgbClr val="202428"/>
                </a:solidFill>
                <a:latin typeface="Montserrat Medium"/>
              </a:rPr>
              <a:t>moldes</a:t>
            </a:r>
            <a:r>
              <a:rPr sz="1500" b="0" dirty="0">
                <a:solidFill>
                  <a:srgbClr val="202428"/>
                </a:solidFill>
                <a:latin typeface="Montserrat Medium"/>
              </a:rPr>
              <a:t> </a:t>
            </a:r>
            <a:r>
              <a:rPr sz="1500" b="0" dirty="0" err="1">
                <a:solidFill>
                  <a:srgbClr val="202428"/>
                </a:solidFill>
                <a:latin typeface="Montserrat Medium"/>
              </a:rPr>
              <a:t>exigidos</a:t>
            </a:r>
            <a:r>
              <a:rPr sz="1500" b="0" dirty="0">
                <a:solidFill>
                  <a:srgbClr val="202428"/>
                </a:solidFill>
                <a:latin typeface="Montserrat Medium"/>
              </a:rPr>
              <a:t> </a:t>
            </a:r>
            <a:r>
              <a:rPr sz="1500" b="0" dirty="0" err="1">
                <a:solidFill>
                  <a:srgbClr val="202428"/>
                </a:solidFill>
                <a:latin typeface="Montserrat Medium"/>
              </a:rPr>
              <a:t>pelo</a:t>
            </a:r>
            <a:r>
              <a:rPr sz="1500" b="0" dirty="0">
                <a:solidFill>
                  <a:srgbClr val="202428"/>
                </a:solidFill>
                <a:latin typeface="Montserrat Medium"/>
              </a:rPr>
              <a:t> </a:t>
            </a:r>
            <a:r>
              <a:rPr sz="1500" b="0" dirty="0" err="1">
                <a:solidFill>
                  <a:srgbClr val="202428"/>
                </a:solidFill>
                <a:latin typeface="Montserrat Medium"/>
              </a:rPr>
              <a:t>órgão</a:t>
            </a:r>
            <a:r>
              <a:rPr sz="1500" b="0" dirty="0">
                <a:solidFill>
                  <a:srgbClr val="202428"/>
                </a:solidFill>
                <a:latin typeface="Montserrat Medium"/>
              </a:rPr>
              <a:t> supervisor e </a:t>
            </a:r>
            <a:r>
              <a:rPr sz="1500" b="0" dirty="0" err="1" smtClean="0">
                <a:solidFill>
                  <a:srgbClr val="202428"/>
                </a:solidFill>
                <a:latin typeface="Montserrat Medium"/>
              </a:rPr>
              <a:t>pel</a:t>
            </a:r>
            <a:r>
              <a:rPr lang="pt-BR" sz="1500" dirty="0" smtClean="0">
                <a:solidFill>
                  <a:srgbClr val="202428"/>
                </a:solidFill>
                <a:latin typeface="Montserrat Medium"/>
              </a:rPr>
              <a:t>os órgãos de controle</a:t>
            </a:r>
            <a:endParaRPr sz="1500" b="0" dirty="0">
              <a:solidFill>
                <a:srgbClr val="202428"/>
              </a:solidFill>
              <a:latin typeface="Montserrat Medium"/>
            </a:endParaRPr>
          </a:p>
        </p:txBody>
      </p:sp>
      <p:cxnSp>
        <p:nvCxnSpPr>
          <p:cNvPr id="6" name="Connector 5"/>
          <p:cNvCxnSpPr/>
          <p:nvPr/>
        </p:nvCxnSpPr>
        <p:spPr>
          <a:xfrm>
            <a:off x="838504" y="3268979"/>
            <a:ext cx="10515600" cy="0"/>
          </a:xfrm>
          <a:prstGeom prst="line">
            <a:avLst/>
          </a:prstGeom>
          <a:ln w="12700">
            <a:solidFill>
              <a:srgbClr val="E4E7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838504" y="3579875"/>
            <a:ext cx="566928" cy="566928"/>
          </a:xfrm>
          <a:prstGeom prst="ellipse">
            <a:avLst/>
          </a:prstGeom>
          <a:solidFill>
            <a:srgbClr val="EBAA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Montserrat ExtraBold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79752" y="3337559"/>
            <a:ext cx="3657600" cy="10515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1700" b="1">
                <a:solidFill>
                  <a:srgbClr val="323B42"/>
                </a:solidFill>
                <a:latin typeface="Montserrat ExtraBold"/>
              </a:rPr>
              <a:t>Cumprir metas pactuadas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565952" y="3736381"/>
            <a:ext cx="5788152" cy="2539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0" dirty="0">
                <a:solidFill>
                  <a:srgbClr val="202428"/>
                </a:solidFill>
                <a:latin typeface="Montserrat Medium"/>
              </a:rPr>
              <a:t>Sob </a:t>
            </a:r>
            <a:r>
              <a:rPr sz="1500" b="0" dirty="0" err="1">
                <a:solidFill>
                  <a:srgbClr val="202428"/>
                </a:solidFill>
                <a:latin typeface="Montserrat Medium"/>
              </a:rPr>
              <a:t>pena</a:t>
            </a:r>
            <a:r>
              <a:rPr sz="1500" b="0" dirty="0">
                <a:solidFill>
                  <a:srgbClr val="202428"/>
                </a:solidFill>
                <a:latin typeface="Montserrat Medium"/>
              </a:rPr>
              <a:t> de </a:t>
            </a:r>
            <a:r>
              <a:rPr sz="1500" b="0" dirty="0" err="1">
                <a:solidFill>
                  <a:srgbClr val="202428"/>
                </a:solidFill>
                <a:latin typeface="Montserrat Medium"/>
              </a:rPr>
              <a:t>glosa</a:t>
            </a:r>
            <a:r>
              <a:rPr sz="1500" b="0" dirty="0">
                <a:solidFill>
                  <a:srgbClr val="202428"/>
                </a:solidFill>
                <a:latin typeface="Montserrat Medium"/>
              </a:rPr>
              <a:t> de </a:t>
            </a:r>
            <a:r>
              <a:rPr sz="1500" b="0" dirty="0" err="1">
                <a:solidFill>
                  <a:srgbClr val="202428"/>
                </a:solidFill>
                <a:latin typeface="Montserrat Medium"/>
              </a:rPr>
              <a:t>valores</a:t>
            </a:r>
            <a:r>
              <a:rPr sz="1500" b="0" dirty="0">
                <a:solidFill>
                  <a:srgbClr val="202428"/>
                </a:solidFill>
                <a:latin typeface="Montserrat Medium"/>
              </a:rPr>
              <a:t> </a:t>
            </a:r>
            <a:r>
              <a:rPr sz="1500" b="0" dirty="0" err="1">
                <a:solidFill>
                  <a:srgbClr val="202428"/>
                </a:solidFill>
                <a:latin typeface="Montserrat Medium"/>
              </a:rPr>
              <a:t>ou</a:t>
            </a:r>
            <a:r>
              <a:rPr sz="1500" b="0" dirty="0">
                <a:solidFill>
                  <a:srgbClr val="202428"/>
                </a:solidFill>
                <a:latin typeface="Montserrat Medium"/>
              </a:rPr>
              <a:t> </a:t>
            </a:r>
            <a:r>
              <a:rPr lang="pt-BR" sz="1500" b="0" dirty="0" smtClean="0">
                <a:solidFill>
                  <a:srgbClr val="202428"/>
                </a:solidFill>
                <a:latin typeface="Montserrat Medium"/>
              </a:rPr>
              <a:t>responsabilização </a:t>
            </a:r>
            <a:r>
              <a:rPr sz="1500" b="0" dirty="0" err="1" smtClean="0">
                <a:solidFill>
                  <a:srgbClr val="202428"/>
                </a:solidFill>
                <a:latin typeface="Montserrat Medium"/>
              </a:rPr>
              <a:t>contratual</a:t>
            </a:r>
            <a:endParaRPr sz="1500" b="0" dirty="0">
              <a:solidFill>
                <a:srgbClr val="202428"/>
              </a:solidFill>
              <a:latin typeface="Montserrat Medium"/>
            </a:endParaRPr>
          </a:p>
        </p:txBody>
      </p:sp>
      <p:cxnSp>
        <p:nvCxnSpPr>
          <p:cNvPr id="10" name="Connector 9"/>
          <p:cNvCxnSpPr/>
          <p:nvPr/>
        </p:nvCxnSpPr>
        <p:spPr>
          <a:xfrm>
            <a:off x="838504" y="4457699"/>
            <a:ext cx="10515600" cy="0"/>
          </a:xfrm>
          <a:prstGeom prst="line">
            <a:avLst/>
          </a:prstGeom>
          <a:ln w="12700">
            <a:solidFill>
              <a:srgbClr val="E4E7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838504" y="4768595"/>
            <a:ext cx="566928" cy="566928"/>
          </a:xfrm>
          <a:prstGeom prst="ellipse">
            <a:avLst/>
          </a:prstGeom>
          <a:solidFill>
            <a:srgbClr val="323B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Montserrat ExtraBold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79752" y="4526279"/>
            <a:ext cx="3657600" cy="10515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1700" b="1" dirty="0" err="1">
                <a:solidFill>
                  <a:srgbClr val="323B42"/>
                </a:solidFill>
                <a:latin typeface="Montserrat ExtraBold"/>
              </a:rPr>
              <a:t>Dirigente</a:t>
            </a:r>
            <a:r>
              <a:rPr sz="1700" b="1" dirty="0">
                <a:solidFill>
                  <a:srgbClr val="323B42"/>
                </a:solidFill>
                <a:latin typeface="Montserrat ExtraBold"/>
              </a:rPr>
              <a:t> </a:t>
            </a:r>
            <a:r>
              <a:rPr sz="1700" b="1" dirty="0" err="1">
                <a:solidFill>
                  <a:srgbClr val="323B42"/>
                </a:solidFill>
                <a:latin typeface="Montserrat ExtraBold"/>
              </a:rPr>
              <a:t>responsável</a:t>
            </a:r>
            <a:endParaRPr sz="1700" b="1" dirty="0">
              <a:solidFill>
                <a:srgbClr val="323B42"/>
              </a:solidFill>
              <a:latin typeface="Montserrat ExtraBold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565952" y="4526279"/>
            <a:ext cx="5788152" cy="10515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0">
                <a:solidFill>
                  <a:srgbClr val="202428"/>
                </a:solidFill>
                <a:latin typeface="Montserrat Medium"/>
              </a:rPr>
              <a:t>Desde 2022, responde diretamente ao TCE-PE</a:t>
            </a:r>
          </a:p>
        </p:txBody>
      </p:sp>
    </p:spTree>
    <p:extLst>
      <p:ext uri="{BB962C8B-B14F-4D97-AF65-F5344CB8AC3E}">
        <p14:creationId xmlns:p14="http://schemas.microsoft.com/office/powerpoint/2010/main" val="10156881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 smtClean="0">
                <a:latin typeface="Montserrat ExtraBold" pitchFamily="2" charset="0"/>
              </a:rPr>
              <a:t>Casos concretos de falhas </a:t>
            </a:r>
            <a:endParaRPr lang="pt-BR" b="1" dirty="0"/>
          </a:p>
        </p:txBody>
      </p:sp>
      <p:sp>
        <p:nvSpPr>
          <p:cNvPr id="3" name="TextBox 2"/>
          <p:cNvSpPr txBox="1"/>
          <p:nvPr/>
        </p:nvSpPr>
        <p:spPr>
          <a:xfrm>
            <a:off x="838504" y="1874519"/>
            <a:ext cx="105156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0" dirty="0">
                <a:solidFill>
                  <a:srgbClr val="202428"/>
                </a:solidFill>
                <a:latin typeface="Montserrat Medium"/>
              </a:rPr>
              <a:t>TCE-PE </a:t>
            </a:r>
            <a:r>
              <a:rPr sz="1500" b="0" dirty="0" err="1">
                <a:solidFill>
                  <a:srgbClr val="202428"/>
                </a:solidFill>
                <a:latin typeface="Montserrat Medium"/>
              </a:rPr>
              <a:t>julga</a:t>
            </a:r>
            <a:r>
              <a:rPr sz="1500" b="0" dirty="0">
                <a:solidFill>
                  <a:srgbClr val="202428"/>
                </a:solidFill>
                <a:latin typeface="Montserrat Medium"/>
              </a:rPr>
              <a:t> </a:t>
            </a:r>
            <a:r>
              <a:rPr sz="1500" b="0" dirty="0" err="1">
                <a:solidFill>
                  <a:srgbClr val="202428"/>
                </a:solidFill>
                <a:latin typeface="Montserrat Medium"/>
              </a:rPr>
              <a:t>irregulares</a:t>
            </a:r>
            <a:r>
              <a:rPr sz="1500" b="0" dirty="0">
                <a:solidFill>
                  <a:srgbClr val="202428"/>
                </a:solidFill>
                <a:latin typeface="Montserrat Medium"/>
              </a:rPr>
              <a:t> </a:t>
            </a:r>
            <a:r>
              <a:rPr sz="1500" b="0" dirty="0" err="1">
                <a:solidFill>
                  <a:srgbClr val="202428"/>
                </a:solidFill>
                <a:latin typeface="Montserrat Medium"/>
              </a:rPr>
              <a:t>os</a:t>
            </a:r>
            <a:r>
              <a:rPr sz="1500" b="0" dirty="0">
                <a:solidFill>
                  <a:srgbClr val="202428"/>
                </a:solidFill>
                <a:latin typeface="Montserrat Medium"/>
              </a:rPr>
              <a:t> </a:t>
            </a:r>
            <a:r>
              <a:rPr sz="1500" b="0" dirty="0" err="1">
                <a:solidFill>
                  <a:srgbClr val="202428"/>
                </a:solidFill>
                <a:latin typeface="Montserrat Medium"/>
              </a:rPr>
              <a:t>contratos</a:t>
            </a:r>
            <a:r>
              <a:rPr sz="1500" b="0" dirty="0">
                <a:solidFill>
                  <a:srgbClr val="202428"/>
                </a:solidFill>
                <a:latin typeface="Montserrat Medium"/>
              </a:rPr>
              <a:t> de </a:t>
            </a:r>
            <a:r>
              <a:rPr sz="1500" b="0" dirty="0" err="1">
                <a:solidFill>
                  <a:srgbClr val="202428"/>
                </a:solidFill>
                <a:latin typeface="Montserrat Medium"/>
              </a:rPr>
              <a:t>saúde</a:t>
            </a:r>
            <a:r>
              <a:rPr sz="1500" b="0" dirty="0">
                <a:solidFill>
                  <a:srgbClr val="202428"/>
                </a:solidFill>
                <a:latin typeface="Montserrat Medium"/>
              </a:rPr>
              <a:t> de </a:t>
            </a:r>
            <a:r>
              <a:rPr sz="1500" b="0" dirty="0" err="1">
                <a:solidFill>
                  <a:srgbClr val="202428"/>
                </a:solidFill>
                <a:latin typeface="Montserrat Medium"/>
              </a:rPr>
              <a:t>três</a:t>
            </a:r>
            <a:r>
              <a:rPr sz="1500" b="0" dirty="0">
                <a:solidFill>
                  <a:srgbClr val="202428"/>
                </a:solidFill>
                <a:latin typeface="Montserrat Medium"/>
              </a:rPr>
              <a:t> </a:t>
            </a:r>
            <a:r>
              <a:rPr sz="1500" b="0" dirty="0" err="1">
                <a:solidFill>
                  <a:srgbClr val="202428"/>
                </a:solidFill>
                <a:latin typeface="Montserrat Medium"/>
              </a:rPr>
              <a:t>municípios</a:t>
            </a:r>
            <a:r>
              <a:rPr sz="1500" b="0" dirty="0">
                <a:solidFill>
                  <a:srgbClr val="202428"/>
                </a:solidFill>
                <a:latin typeface="Montserrat Medium"/>
              </a:rPr>
              <a:t> </a:t>
            </a:r>
            <a:r>
              <a:rPr sz="1500" b="0" dirty="0" err="1">
                <a:solidFill>
                  <a:srgbClr val="202428"/>
                </a:solidFill>
                <a:latin typeface="Montserrat Medium"/>
              </a:rPr>
              <a:t>pernambucanos</a:t>
            </a:r>
            <a:r>
              <a:rPr sz="1500" b="0" dirty="0">
                <a:solidFill>
                  <a:srgbClr val="202428"/>
                </a:solidFill>
                <a:latin typeface="Montserrat Medium"/>
              </a:rPr>
              <a:t>: </a:t>
            </a:r>
            <a:r>
              <a:rPr sz="1500" b="0" dirty="0" err="1">
                <a:solidFill>
                  <a:srgbClr val="202428"/>
                </a:solidFill>
                <a:latin typeface="Montserrat Medium"/>
              </a:rPr>
              <a:t>Jurema</a:t>
            </a:r>
            <a:r>
              <a:rPr sz="1500" b="0" dirty="0">
                <a:solidFill>
                  <a:srgbClr val="202428"/>
                </a:solidFill>
                <a:latin typeface="Montserrat Medium"/>
              </a:rPr>
              <a:t>, São Vicente </a:t>
            </a:r>
            <a:r>
              <a:rPr sz="1500" b="0" dirty="0" err="1">
                <a:solidFill>
                  <a:srgbClr val="202428"/>
                </a:solidFill>
                <a:latin typeface="Montserrat Medium"/>
              </a:rPr>
              <a:t>Férrer</a:t>
            </a:r>
            <a:r>
              <a:rPr sz="1500" b="0" dirty="0">
                <a:solidFill>
                  <a:srgbClr val="202428"/>
                </a:solidFill>
                <a:latin typeface="Montserrat Medium"/>
              </a:rPr>
              <a:t> e </a:t>
            </a:r>
            <a:r>
              <a:rPr sz="1500" b="0" dirty="0" err="1">
                <a:solidFill>
                  <a:srgbClr val="202428"/>
                </a:solidFill>
                <a:latin typeface="Montserrat Medium"/>
              </a:rPr>
              <a:t>Trindade</a:t>
            </a:r>
            <a:endParaRPr sz="1500" b="0" dirty="0">
              <a:solidFill>
                <a:srgbClr val="202428"/>
              </a:solidFill>
              <a:latin typeface="Montserrat Medium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95509" y="2532886"/>
            <a:ext cx="554575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 dirty="0">
                <a:solidFill>
                  <a:srgbClr val="A83232"/>
                </a:solidFill>
                <a:latin typeface="Montserrat ExtraBold"/>
              </a:rPr>
              <a:t>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504" y="3355847"/>
            <a:ext cx="242316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0">
                <a:solidFill>
                  <a:srgbClr val="202428"/>
                </a:solidFill>
                <a:latin typeface="Montserrat Medium"/>
              </a:rPr>
              <a:t>municípios com contratos julgados irregulares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35984" y="2532887"/>
            <a:ext cx="2423160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A83232"/>
                </a:solidFill>
                <a:latin typeface="Montserrat ExtraBold"/>
              </a:rPr>
              <a:t>R$ 71M+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35984" y="3355847"/>
            <a:ext cx="242316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0">
                <a:solidFill>
                  <a:srgbClr val="202428"/>
                </a:solidFill>
                <a:latin typeface="Montserrat Medium"/>
              </a:rPr>
              <a:t>passíveis de devolução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33464" y="2532887"/>
            <a:ext cx="2423160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A83232"/>
                </a:solidFill>
                <a:latin typeface="Montserrat ExtraBold"/>
              </a:rPr>
              <a:t>18,7%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33464" y="3355847"/>
            <a:ext cx="242316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0">
                <a:solidFill>
                  <a:srgbClr val="202428"/>
                </a:solidFill>
                <a:latin typeface="Montserrat Medium"/>
              </a:rPr>
              <a:t>virou "custos indiretos" em Jurema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30944" y="2532887"/>
            <a:ext cx="2423160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A83232"/>
                </a:solidFill>
                <a:latin typeface="Montserrat ExtraBold"/>
              </a:rPr>
              <a:t>180 dias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30944" y="3355847"/>
            <a:ext cx="242316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0">
                <a:solidFill>
                  <a:srgbClr val="202428"/>
                </a:solidFill>
                <a:latin typeface="Montserrat Medium"/>
              </a:rPr>
              <a:t>para planejar concurso público</a:t>
            </a:r>
          </a:p>
        </p:txBody>
      </p:sp>
      <p:sp>
        <p:nvSpPr>
          <p:cNvPr id="12" name="Oval 11"/>
          <p:cNvSpPr/>
          <p:nvPr/>
        </p:nvSpPr>
        <p:spPr>
          <a:xfrm>
            <a:off x="838504" y="4201667"/>
            <a:ext cx="137160" cy="137160"/>
          </a:xfrm>
          <a:prstGeom prst="ellipse">
            <a:avLst/>
          </a:prstGeom>
          <a:solidFill>
            <a:srgbClr val="A832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158544" y="4041647"/>
            <a:ext cx="1019556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1400" b="1">
                <a:solidFill>
                  <a:srgbClr val="323B42"/>
                </a:solidFill>
                <a:latin typeface="Montserrat Medium"/>
              </a:rPr>
              <a:t>Jurema: </a:t>
            </a:r>
            <a:r>
              <a:rPr sz="1400" b="0">
                <a:solidFill>
                  <a:srgbClr val="202428"/>
                </a:solidFill>
                <a:latin typeface="Montserrat Medium"/>
              </a:rPr>
              <a:t>direcionamento de "custos indiretos" a empresas do mesmo grupo econômico dos dirigentes</a:t>
            </a:r>
          </a:p>
        </p:txBody>
      </p:sp>
      <p:sp>
        <p:nvSpPr>
          <p:cNvPr id="14" name="Oval 13"/>
          <p:cNvSpPr/>
          <p:nvPr/>
        </p:nvSpPr>
        <p:spPr>
          <a:xfrm>
            <a:off x="838504" y="4732019"/>
            <a:ext cx="137160" cy="137160"/>
          </a:xfrm>
          <a:prstGeom prst="ellipse">
            <a:avLst/>
          </a:prstGeom>
          <a:solidFill>
            <a:srgbClr val="A832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158544" y="4571999"/>
            <a:ext cx="1019556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1400" b="1">
                <a:solidFill>
                  <a:srgbClr val="323B42"/>
                </a:solidFill>
                <a:latin typeface="Montserrat Medium"/>
              </a:rPr>
              <a:t>São Vicente Férrer: </a:t>
            </a:r>
            <a:r>
              <a:rPr sz="1400" b="0">
                <a:solidFill>
                  <a:srgbClr val="202428"/>
                </a:solidFill>
                <a:latin typeface="Montserrat Medium"/>
              </a:rPr>
              <a:t>terceirização indevida de atividade-fim — transferência integral dos serviços de saúde</a:t>
            </a:r>
          </a:p>
        </p:txBody>
      </p:sp>
      <p:sp>
        <p:nvSpPr>
          <p:cNvPr id="16" name="Oval 15"/>
          <p:cNvSpPr/>
          <p:nvPr/>
        </p:nvSpPr>
        <p:spPr>
          <a:xfrm>
            <a:off x="838504" y="5262371"/>
            <a:ext cx="137160" cy="137160"/>
          </a:xfrm>
          <a:prstGeom prst="ellipse">
            <a:avLst/>
          </a:prstGeom>
          <a:solidFill>
            <a:srgbClr val="A832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158544" y="5102351"/>
            <a:ext cx="1019556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1400" b="1">
                <a:solidFill>
                  <a:srgbClr val="323B42"/>
                </a:solidFill>
                <a:latin typeface="Montserrat Medium"/>
              </a:rPr>
              <a:t>Consequência: </a:t>
            </a:r>
            <a:r>
              <a:rPr sz="1400" b="0">
                <a:solidFill>
                  <a:srgbClr val="202428"/>
                </a:solidFill>
                <a:latin typeface="Montserrat Medium"/>
              </a:rPr>
              <a:t>processos enviados ao MP-PE, à Polícia Civil e à Polícia Federal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38504" y="5678423"/>
            <a:ext cx="10515600" cy="566928"/>
          </a:xfrm>
          <a:prstGeom prst="roundRect">
            <a:avLst>
              <a:gd name="adj" fmla="val 12000"/>
            </a:avLst>
          </a:prstGeom>
          <a:solidFill>
            <a:srgbClr val="F9E9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112824" y="5678423"/>
            <a:ext cx="9966960" cy="56692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1400" b="0">
                <a:solidFill>
                  <a:srgbClr val="323B42"/>
                </a:solidFill>
                <a:latin typeface="Montserrat Medium"/>
              </a:rPr>
              <a:t>A OSS não falhou isoladamente — faltou metodologia de custos, fiscalização técnica e transparência do lado contratante.</a:t>
            </a:r>
          </a:p>
        </p:txBody>
      </p:sp>
    </p:spTree>
    <p:extLst>
      <p:ext uri="{BB962C8B-B14F-4D97-AF65-F5344CB8AC3E}">
        <p14:creationId xmlns:p14="http://schemas.microsoft.com/office/powerpoint/2010/main" val="10156881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 smtClean="0">
                <a:latin typeface="Montserrat ExtraBold" pitchFamily="2" charset="0"/>
              </a:rPr>
              <a:t>O que Pernambuco tem feito</a:t>
            </a:r>
            <a:endParaRPr lang="pt-BR" b="1" dirty="0"/>
          </a:p>
        </p:txBody>
      </p:sp>
      <p:cxnSp>
        <p:nvCxnSpPr>
          <p:cNvPr id="3" name="Connector 2"/>
          <p:cNvCxnSpPr/>
          <p:nvPr/>
        </p:nvCxnSpPr>
        <p:spPr>
          <a:xfrm>
            <a:off x="1188720" y="2880359"/>
            <a:ext cx="9692640" cy="0"/>
          </a:xfrm>
          <a:prstGeom prst="line">
            <a:avLst/>
          </a:prstGeom>
          <a:ln w="25400">
            <a:solidFill>
              <a:srgbClr val="323B4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Oval 3"/>
          <p:cNvSpPr/>
          <p:nvPr/>
        </p:nvSpPr>
        <p:spPr>
          <a:xfrm>
            <a:off x="1028700" y="2720339"/>
            <a:ext cx="320040" cy="320040"/>
          </a:xfrm>
          <a:prstGeom prst="ellipse">
            <a:avLst/>
          </a:prstGeom>
          <a:solidFill>
            <a:srgbClr val="EBAA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85800" y="2103119"/>
            <a:ext cx="10058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>
                <a:solidFill>
                  <a:srgbClr val="323B42"/>
                </a:solidFill>
                <a:latin typeface="Montserrat ExtraBold"/>
              </a:rPr>
              <a:t>2013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3154679"/>
            <a:ext cx="16459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450" b="1">
                <a:solidFill>
                  <a:srgbClr val="323B42"/>
                </a:solidFill>
                <a:latin typeface="Montserrat ExtraBold"/>
              </a:rPr>
              <a:t>Lei nº 15.210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3593591"/>
            <a:ext cx="164592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202428"/>
                </a:solidFill>
                <a:latin typeface="Montserrat Medium"/>
              </a:rPr>
              <a:t>Marco legal das OSS,</a:t>
            </a:r>
          </a:p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202428"/>
                </a:solidFill>
                <a:latin typeface="Montserrat Medium"/>
              </a:rPr>
              <a:t>prestação de contas anual</a:t>
            </a:r>
          </a:p>
        </p:txBody>
      </p:sp>
      <p:sp>
        <p:nvSpPr>
          <p:cNvPr id="8" name="Oval 7"/>
          <p:cNvSpPr/>
          <p:nvPr/>
        </p:nvSpPr>
        <p:spPr>
          <a:xfrm>
            <a:off x="4259580" y="2720339"/>
            <a:ext cx="320040" cy="320040"/>
          </a:xfrm>
          <a:prstGeom prst="ellipse">
            <a:avLst/>
          </a:prstGeom>
          <a:solidFill>
            <a:srgbClr val="0183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916680" y="2103119"/>
            <a:ext cx="10058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>
                <a:solidFill>
                  <a:srgbClr val="323B42"/>
                </a:solidFill>
                <a:latin typeface="Montserrat ExtraBold"/>
              </a:rPr>
              <a:t>2021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96640" y="3154679"/>
            <a:ext cx="16459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450" b="1">
                <a:solidFill>
                  <a:srgbClr val="323B42"/>
                </a:solidFill>
                <a:latin typeface="Montserrat ExtraBold"/>
              </a:rPr>
              <a:t>Resolução TC nº 154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96640" y="3593591"/>
            <a:ext cx="164592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202428"/>
                </a:solidFill>
                <a:latin typeface="Montserrat Medium"/>
              </a:rPr>
              <a:t>Responsabiliza o dirigente</a:t>
            </a:r>
          </a:p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202428"/>
                </a:solidFill>
                <a:latin typeface="Montserrat Medium"/>
              </a:rPr>
              <a:t>perante o TCE-PE</a:t>
            </a:r>
          </a:p>
        </p:txBody>
      </p:sp>
      <p:sp>
        <p:nvSpPr>
          <p:cNvPr id="12" name="Oval 11"/>
          <p:cNvSpPr/>
          <p:nvPr/>
        </p:nvSpPr>
        <p:spPr>
          <a:xfrm>
            <a:off x="7490460" y="2720339"/>
            <a:ext cx="320040" cy="320040"/>
          </a:xfrm>
          <a:prstGeom prst="ellipse">
            <a:avLst/>
          </a:prstGeom>
          <a:solidFill>
            <a:srgbClr val="EBAA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147560" y="2103119"/>
            <a:ext cx="10058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>
                <a:solidFill>
                  <a:srgbClr val="323B42"/>
                </a:solidFill>
                <a:latin typeface="Montserrat ExtraBold"/>
              </a:rPr>
              <a:t>2025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27520" y="3154679"/>
            <a:ext cx="16459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450" b="1">
                <a:solidFill>
                  <a:srgbClr val="323B42"/>
                </a:solidFill>
                <a:latin typeface="Montserrat ExtraBold"/>
              </a:rPr>
              <a:t>Decreto nº 58.200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27520" y="3593591"/>
            <a:ext cx="1739610" cy="4321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 dirty="0" err="1">
                <a:solidFill>
                  <a:srgbClr val="202428"/>
                </a:solidFill>
                <a:latin typeface="Montserrat Medium"/>
              </a:rPr>
              <a:t>Regulamentação</a:t>
            </a:r>
            <a:r>
              <a:rPr sz="1300" b="0" dirty="0">
                <a:solidFill>
                  <a:srgbClr val="202428"/>
                </a:solidFill>
                <a:latin typeface="Montserrat Medium"/>
              </a:rPr>
              <a:t> </a:t>
            </a:r>
            <a:r>
              <a:rPr lang="pt-BR" sz="1300" b="0" dirty="0" smtClean="0">
                <a:solidFill>
                  <a:srgbClr val="202428"/>
                </a:solidFill>
                <a:latin typeface="Montserrat Medium"/>
              </a:rPr>
              <a:t>da Lei 15.2010/13</a:t>
            </a:r>
            <a:endParaRPr sz="1300" b="0" dirty="0">
              <a:solidFill>
                <a:srgbClr val="202428"/>
              </a:solidFill>
              <a:latin typeface="Montserrat Medium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0721340" y="2720339"/>
            <a:ext cx="320040" cy="320040"/>
          </a:xfrm>
          <a:prstGeom prst="ellipse">
            <a:avLst/>
          </a:prstGeom>
          <a:solidFill>
            <a:srgbClr val="0183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378440" y="2103119"/>
            <a:ext cx="10058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>
                <a:solidFill>
                  <a:srgbClr val="323B42"/>
                </a:solidFill>
                <a:latin typeface="Montserrat ExtraBold"/>
              </a:rPr>
              <a:t>2026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3154679"/>
            <a:ext cx="16459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450" b="1">
                <a:solidFill>
                  <a:srgbClr val="323B42"/>
                </a:solidFill>
                <a:latin typeface="Montserrat ExtraBold"/>
              </a:rPr>
              <a:t>Manual reestruturado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58400" y="3593591"/>
            <a:ext cx="1645920" cy="2000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 dirty="0" err="1">
                <a:solidFill>
                  <a:srgbClr val="202428"/>
                </a:solidFill>
                <a:latin typeface="Montserrat Medium"/>
              </a:rPr>
              <a:t>Critérios</a:t>
            </a:r>
            <a:r>
              <a:rPr sz="1300" b="0" dirty="0">
                <a:solidFill>
                  <a:srgbClr val="202428"/>
                </a:solidFill>
                <a:latin typeface="Montserrat Medium"/>
              </a:rPr>
              <a:t> </a:t>
            </a:r>
            <a:r>
              <a:rPr sz="1300" b="0" dirty="0" err="1" smtClean="0">
                <a:solidFill>
                  <a:srgbClr val="202428"/>
                </a:solidFill>
                <a:latin typeface="Montserrat Medium"/>
              </a:rPr>
              <a:t>revistos</a:t>
            </a:r>
            <a:endParaRPr sz="1300" b="0" dirty="0">
              <a:solidFill>
                <a:srgbClr val="202428"/>
              </a:solidFill>
              <a:latin typeface="Montserrat Medium"/>
            </a:endParaRPr>
          </a:p>
        </p:txBody>
      </p:sp>
    </p:spTree>
    <p:extLst>
      <p:ext uri="{BB962C8B-B14F-4D97-AF65-F5344CB8AC3E}">
        <p14:creationId xmlns:p14="http://schemas.microsoft.com/office/powerpoint/2010/main" val="10156881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 smtClean="0">
                <a:latin typeface="Montserrat ExtraBold" pitchFamily="2" charset="0"/>
              </a:rPr>
              <a:t>Da fiscalização financeira à finalística</a:t>
            </a:r>
            <a:endParaRPr lang="pt-BR" b="1" dirty="0"/>
          </a:p>
        </p:txBody>
      </p:sp>
      <p:sp>
        <p:nvSpPr>
          <p:cNvPr id="3" name="Rounded Rectangle 2"/>
          <p:cNvSpPr/>
          <p:nvPr/>
        </p:nvSpPr>
        <p:spPr>
          <a:xfrm>
            <a:off x="838504" y="1874519"/>
            <a:ext cx="5074920" cy="1554480"/>
          </a:xfrm>
          <a:prstGeom prst="roundRect">
            <a:avLst>
              <a:gd name="adj" fmla="val 8000"/>
            </a:avLst>
          </a:prstGeom>
          <a:solidFill>
            <a:srgbClr val="F9E9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112824" y="2039111"/>
            <a:ext cx="45262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A83232"/>
                </a:solidFill>
                <a:latin typeface="Montserrat ExtraBold"/>
              </a:rPr>
              <a:t>ANTES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2824" y="2441447"/>
            <a:ext cx="452628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300" b="0">
                <a:solidFill>
                  <a:srgbClr val="323B42"/>
                </a:solidFill>
                <a:latin typeface="Montserrat ExtraBold"/>
              </a:rPr>
              <a:t>"O dinheiro foi gasto</a:t>
            </a:r>
          </a:p>
          <a:p>
            <a:pPr algn="l">
              <a:lnSpc>
                <a:spcPct val="105000"/>
              </a:lnSpc>
            </a:pPr>
            <a:r>
              <a:rPr sz="2300" b="0">
                <a:solidFill>
                  <a:srgbClr val="323B42"/>
                </a:solidFill>
                <a:latin typeface="Montserrat ExtraBold"/>
              </a:rPr>
              <a:t>corretamente?"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79184" y="1874519"/>
            <a:ext cx="5074920" cy="1554480"/>
          </a:xfrm>
          <a:prstGeom prst="roundRect">
            <a:avLst>
              <a:gd name="adj" fmla="val 8000"/>
            </a:avLst>
          </a:prstGeom>
          <a:solidFill>
            <a:srgbClr val="FCEF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553504" y="2039111"/>
            <a:ext cx="45262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EBAA18"/>
                </a:solidFill>
                <a:latin typeface="Montserrat ExtraBold"/>
              </a:rPr>
              <a:t>AGORA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53504" y="2441447"/>
            <a:ext cx="452628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300" b="0">
                <a:solidFill>
                  <a:srgbClr val="323B42"/>
                </a:solidFill>
                <a:latin typeface="Montserrat ExtraBold"/>
              </a:rPr>
              <a:t>"O serviço pactuado foi</a:t>
            </a:r>
          </a:p>
          <a:p>
            <a:pPr algn="l">
              <a:lnSpc>
                <a:spcPct val="105000"/>
              </a:lnSpc>
            </a:pPr>
            <a:r>
              <a:rPr sz="2300" b="0">
                <a:solidFill>
                  <a:srgbClr val="323B42"/>
                </a:solidFill>
                <a:latin typeface="Montserrat ExtraBold"/>
              </a:rPr>
              <a:t>de fato entregue?"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38504" y="3840479"/>
            <a:ext cx="3291840" cy="868680"/>
          </a:xfrm>
          <a:prstGeom prst="roundRect">
            <a:avLst>
              <a:gd name="adj" fmla="val 15000"/>
            </a:avLst>
          </a:prstGeom>
          <a:solidFill>
            <a:srgbClr val="E8E9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38504" y="3840479"/>
            <a:ext cx="3291840" cy="8686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5000"/>
              </a:lnSpc>
            </a:pPr>
            <a:r>
              <a:rPr sz="1550" b="1">
                <a:solidFill>
                  <a:srgbClr val="323B42"/>
                </a:solidFill>
                <a:latin typeface="Montserrat ExtraBold"/>
              </a:rPr>
              <a:t>SEAF + SEAS</a:t>
            </a:r>
          </a:p>
          <a:p>
            <a:pPr algn="ctr">
              <a:lnSpc>
                <a:spcPct val="105000"/>
              </a:lnSpc>
            </a:pPr>
            <a:r>
              <a:rPr sz="1550" b="1">
                <a:solidFill>
                  <a:srgbClr val="323B42"/>
                </a:solidFill>
                <a:latin typeface="Montserrat ExtraBold"/>
              </a:rPr>
              <a:t>(financeira + finalística)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4130344" y="4274819"/>
            <a:ext cx="320040" cy="0"/>
          </a:xfrm>
          <a:prstGeom prst="line">
            <a:avLst/>
          </a:prstGeom>
          <a:ln w="25400">
            <a:solidFill>
              <a:srgbClr val="323B4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4450384" y="3840479"/>
            <a:ext cx="3291840" cy="868680"/>
          </a:xfrm>
          <a:prstGeom prst="roundRect">
            <a:avLst>
              <a:gd name="adj" fmla="val 15000"/>
            </a:avLst>
          </a:prstGeom>
          <a:solidFill>
            <a:srgbClr val="E8E9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450384" y="3840479"/>
            <a:ext cx="3291840" cy="8686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5000"/>
              </a:lnSpc>
            </a:pPr>
            <a:r>
              <a:rPr sz="1550" b="1">
                <a:solidFill>
                  <a:srgbClr val="323B42"/>
                </a:solidFill>
                <a:latin typeface="Montserrat ExtraBold"/>
              </a:rPr>
              <a:t>CTAI</a:t>
            </a:r>
          </a:p>
          <a:p>
            <a:pPr algn="ctr">
              <a:lnSpc>
                <a:spcPct val="105000"/>
              </a:lnSpc>
            </a:pPr>
            <a:r>
              <a:rPr sz="1550" b="1">
                <a:solidFill>
                  <a:srgbClr val="323B42"/>
                </a:solidFill>
                <a:latin typeface="Montserrat ExtraBold"/>
              </a:rPr>
              <a:t>consolida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7742224" y="4274819"/>
            <a:ext cx="320040" cy="0"/>
          </a:xfrm>
          <a:prstGeom prst="line">
            <a:avLst/>
          </a:prstGeom>
          <a:ln w="25400">
            <a:solidFill>
              <a:srgbClr val="323B4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8062264" y="3840479"/>
            <a:ext cx="3291840" cy="868680"/>
          </a:xfrm>
          <a:prstGeom prst="roundRect">
            <a:avLst>
              <a:gd name="adj" fmla="val 15000"/>
            </a:avLst>
          </a:prstGeom>
          <a:solidFill>
            <a:srgbClr val="E8E9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062264" y="3840479"/>
            <a:ext cx="3291840" cy="8686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5000"/>
              </a:lnSpc>
            </a:pPr>
            <a:r>
              <a:rPr sz="1550" b="1">
                <a:solidFill>
                  <a:srgbClr val="323B42"/>
                </a:solidFill>
                <a:latin typeface="Montserrat ExtraBold"/>
              </a:rPr>
              <a:t>CMA</a:t>
            </a:r>
          </a:p>
          <a:p>
            <a:pPr algn="ctr">
              <a:lnSpc>
                <a:spcPct val="105000"/>
              </a:lnSpc>
            </a:pPr>
            <a:r>
              <a:rPr sz="1550" b="1">
                <a:solidFill>
                  <a:srgbClr val="323B42"/>
                </a:solidFill>
                <a:latin typeface="Montserrat ExtraBold"/>
              </a:rPr>
              <a:t>parecer conclusivo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38504" y="4892039"/>
            <a:ext cx="10515600" cy="640080"/>
          </a:xfrm>
          <a:prstGeom prst="roundRect">
            <a:avLst>
              <a:gd name="adj" fmla="val 12000"/>
            </a:avLst>
          </a:prstGeom>
          <a:solidFill>
            <a:srgbClr val="E1EF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112824" y="4892039"/>
            <a:ext cx="996696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>
                <a:solidFill>
                  <a:srgbClr val="323B42"/>
                </a:solidFill>
                <a:latin typeface="Montserrat Medium"/>
              </a:rPr>
              <a:t>A análise financeira é subsidiária: isoladamente, não garante a regularidade da execução.</a:t>
            </a:r>
          </a:p>
        </p:txBody>
      </p:sp>
    </p:spTree>
    <p:extLst>
      <p:ext uri="{BB962C8B-B14F-4D97-AF65-F5344CB8AC3E}">
        <p14:creationId xmlns:p14="http://schemas.microsoft.com/office/powerpoint/2010/main" val="10156881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 smtClean="0">
                <a:latin typeface="Montserrat ExtraBold" pitchFamily="2" charset="0"/>
              </a:rPr>
              <a:t>Instrumentos técnicos e cruzamento de dados</a:t>
            </a:r>
            <a:endParaRPr lang="pt-BR" b="1" dirty="0"/>
          </a:p>
        </p:txBody>
      </p:sp>
      <p:sp>
        <p:nvSpPr>
          <p:cNvPr id="3" name="Rounded Rectangle 2"/>
          <p:cNvSpPr/>
          <p:nvPr/>
        </p:nvSpPr>
        <p:spPr>
          <a:xfrm>
            <a:off x="838504" y="2148839"/>
            <a:ext cx="3291840" cy="3108960"/>
          </a:xfrm>
          <a:prstGeom prst="roundRect">
            <a:avLst>
              <a:gd name="adj" fmla="val 6000"/>
            </a:avLst>
          </a:prstGeom>
          <a:solidFill>
            <a:srgbClr val="E1EF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094536" y="2404871"/>
            <a:ext cx="502920" cy="502920"/>
          </a:xfrm>
          <a:prstGeom prst="ellipse">
            <a:avLst/>
          </a:prstGeom>
          <a:solidFill>
            <a:srgbClr val="0183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900" b="1">
                <a:solidFill>
                  <a:srgbClr val="FFFFFF"/>
                </a:solidFill>
                <a:latin typeface="Montserrat ExtraBold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34616" y="2404871"/>
            <a:ext cx="2231136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2000"/>
              </a:lnSpc>
            </a:pPr>
            <a:r>
              <a:rPr sz="1700" b="1">
                <a:solidFill>
                  <a:srgbClr val="323B42"/>
                </a:solidFill>
                <a:latin typeface="Montserrat ExtraBold"/>
              </a:rPr>
              <a:t>Manual + CTAI/CMA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4536" y="3072383"/>
            <a:ext cx="2779776" cy="19293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Aft>
                <a:spcPts val="500"/>
              </a:spcAft>
            </a:pPr>
            <a:r>
              <a:rPr sz="1500" dirty="0">
                <a:solidFill>
                  <a:srgbClr val="202428"/>
                </a:solidFill>
                <a:latin typeface="Montserrat Medium"/>
              </a:rPr>
              <a:t>— </a:t>
            </a:r>
            <a:r>
              <a:rPr sz="1500" dirty="0" err="1">
                <a:solidFill>
                  <a:srgbClr val="202428"/>
                </a:solidFill>
                <a:latin typeface="Montserrat Medium"/>
              </a:rPr>
              <a:t>Validação</a:t>
            </a:r>
            <a:r>
              <a:rPr sz="1500" dirty="0">
                <a:solidFill>
                  <a:srgbClr val="202428"/>
                </a:solidFill>
                <a:latin typeface="Montserrat Medium"/>
              </a:rPr>
              <a:t> </a:t>
            </a:r>
            <a:r>
              <a:rPr sz="1500" dirty="0" err="1">
                <a:solidFill>
                  <a:srgbClr val="202428"/>
                </a:solidFill>
                <a:latin typeface="Montserrat Medium"/>
              </a:rPr>
              <a:t>técnica</a:t>
            </a:r>
            <a:r>
              <a:rPr sz="1500" dirty="0">
                <a:solidFill>
                  <a:srgbClr val="202428"/>
                </a:solidFill>
                <a:latin typeface="Montserrat Medium"/>
              </a:rPr>
              <a:t> mensal</a:t>
            </a:r>
          </a:p>
          <a:p>
            <a:pPr algn="l">
              <a:lnSpc>
                <a:spcPct val="108000"/>
              </a:lnSpc>
              <a:spcAft>
                <a:spcPts val="500"/>
              </a:spcAft>
            </a:pPr>
            <a:r>
              <a:rPr sz="1500" dirty="0">
                <a:solidFill>
                  <a:srgbClr val="202428"/>
                </a:solidFill>
                <a:latin typeface="Montserrat Medium"/>
              </a:rPr>
              <a:t>— da </a:t>
            </a:r>
            <a:r>
              <a:rPr sz="1500" dirty="0" err="1">
                <a:solidFill>
                  <a:srgbClr val="202428"/>
                </a:solidFill>
                <a:latin typeface="Montserrat Medium"/>
              </a:rPr>
              <a:t>prestação</a:t>
            </a:r>
            <a:r>
              <a:rPr sz="1500" dirty="0">
                <a:solidFill>
                  <a:srgbClr val="202428"/>
                </a:solidFill>
                <a:latin typeface="Montserrat Medium"/>
              </a:rPr>
              <a:t> de </a:t>
            </a:r>
            <a:r>
              <a:rPr sz="1500" dirty="0" err="1">
                <a:solidFill>
                  <a:srgbClr val="202428"/>
                </a:solidFill>
                <a:latin typeface="Montserrat Medium"/>
              </a:rPr>
              <a:t>contas</a:t>
            </a:r>
            <a:endParaRPr sz="1500" dirty="0">
              <a:solidFill>
                <a:srgbClr val="202428"/>
              </a:solidFill>
              <a:latin typeface="Montserrat Medium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450384" y="2148839"/>
            <a:ext cx="3291840" cy="3108960"/>
          </a:xfrm>
          <a:prstGeom prst="roundRect">
            <a:avLst>
              <a:gd name="adj" fmla="val 6000"/>
            </a:avLst>
          </a:prstGeom>
          <a:solidFill>
            <a:srgbClr val="FCEF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4706416" y="2404871"/>
            <a:ext cx="502920" cy="502920"/>
          </a:xfrm>
          <a:prstGeom prst="ellipse">
            <a:avLst/>
          </a:prstGeom>
          <a:solidFill>
            <a:srgbClr val="EBAA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900" b="1">
                <a:solidFill>
                  <a:srgbClr val="FFFFFF"/>
                </a:solidFill>
                <a:latin typeface="Montserrat ExtraBold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46496" y="2404871"/>
            <a:ext cx="2231136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2000"/>
              </a:lnSpc>
            </a:pPr>
            <a:r>
              <a:rPr sz="1700" b="1">
                <a:solidFill>
                  <a:srgbClr val="323B42"/>
                </a:solidFill>
                <a:latin typeface="Montserrat ExtraBold"/>
              </a:rPr>
              <a:t>SCGE cruza dados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06416" y="3072383"/>
            <a:ext cx="2779776" cy="137473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Aft>
                <a:spcPts val="500"/>
              </a:spcAft>
            </a:pPr>
            <a:r>
              <a:rPr sz="1500" dirty="0">
                <a:solidFill>
                  <a:srgbClr val="202428"/>
                </a:solidFill>
                <a:latin typeface="Montserrat Medium"/>
              </a:rPr>
              <a:t>— </a:t>
            </a:r>
            <a:r>
              <a:rPr lang="pt-BR" sz="1500" dirty="0" smtClean="0">
                <a:solidFill>
                  <a:srgbClr val="202428"/>
                </a:solidFill>
                <a:latin typeface="Montserrat Medium"/>
              </a:rPr>
              <a:t>Prestação de Contas Financeir</a:t>
            </a:r>
            <a:r>
              <a:rPr lang="pt-BR" sz="1500" dirty="0" smtClean="0">
                <a:solidFill>
                  <a:srgbClr val="202428"/>
                </a:solidFill>
                <a:latin typeface="Montserrat Medium"/>
              </a:rPr>
              <a:t>a </a:t>
            </a:r>
            <a:r>
              <a:rPr sz="1500" dirty="0" err="1" smtClean="0">
                <a:solidFill>
                  <a:srgbClr val="202428"/>
                </a:solidFill>
                <a:latin typeface="Montserrat Medium"/>
              </a:rPr>
              <a:t>interoperável</a:t>
            </a:r>
            <a:r>
              <a:rPr sz="1500" dirty="0" smtClean="0">
                <a:solidFill>
                  <a:srgbClr val="202428"/>
                </a:solidFill>
                <a:latin typeface="Montserrat Medium"/>
              </a:rPr>
              <a:t> </a:t>
            </a:r>
            <a:endParaRPr lang="pt-BR" sz="1500" dirty="0">
              <a:solidFill>
                <a:srgbClr val="202428"/>
              </a:solidFill>
              <a:latin typeface="Montserrat Medium"/>
            </a:endParaRPr>
          </a:p>
          <a:p>
            <a:pPr algn="l">
              <a:lnSpc>
                <a:spcPct val="108000"/>
              </a:lnSpc>
              <a:spcAft>
                <a:spcPts val="500"/>
              </a:spcAft>
            </a:pPr>
            <a:r>
              <a:rPr sz="1500" dirty="0" smtClean="0">
                <a:solidFill>
                  <a:srgbClr val="202428"/>
                </a:solidFill>
                <a:latin typeface="Montserrat Medium"/>
              </a:rPr>
              <a:t>— </a:t>
            </a:r>
            <a:r>
              <a:rPr sz="1500" dirty="0">
                <a:solidFill>
                  <a:srgbClr val="202428"/>
                </a:solidFill>
                <a:latin typeface="Montserrat Medium"/>
              </a:rPr>
              <a:t>RPA, BI e auditoria </a:t>
            </a:r>
            <a:r>
              <a:rPr sz="1500" dirty="0" smtClean="0">
                <a:solidFill>
                  <a:srgbClr val="202428"/>
                </a:solidFill>
                <a:latin typeface="Montserrat Medium"/>
              </a:rPr>
              <a:t>digital</a:t>
            </a:r>
            <a:endParaRPr lang="pt-BR" sz="1500" dirty="0" smtClean="0">
              <a:solidFill>
                <a:srgbClr val="202428"/>
              </a:solidFill>
              <a:latin typeface="Montserrat Medium"/>
            </a:endParaRPr>
          </a:p>
          <a:p>
            <a:pPr>
              <a:lnSpc>
                <a:spcPct val="108000"/>
              </a:lnSpc>
              <a:spcAft>
                <a:spcPts val="500"/>
              </a:spcAft>
            </a:pPr>
            <a:r>
              <a:rPr lang="pt-BR" sz="1500" dirty="0" smtClean="0">
                <a:solidFill>
                  <a:srgbClr val="202428"/>
                </a:solidFill>
                <a:latin typeface="Montserrat Medium"/>
              </a:rPr>
              <a:t>— Acesso direto aos sistemas das OSS </a:t>
            </a:r>
            <a:endParaRPr sz="1500" dirty="0">
              <a:solidFill>
                <a:srgbClr val="202428"/>
              </a:solidFill>
              <a:latin typeface="Montserrat Medium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8062264" y="2148839"/>
            <a:ext cx="3291840" cy="3108960"/>
          </a:xfrm>
          <a:prstGeom prst="roundRect">
            <a:avLst>
              <a:gd name="adj" fmla="val 6000"/>
            </a:avLst>
          </a:prstGeom>
          <a:solidFill>
            <a:srgbClr val="E8E9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8318296" y="2404871"/>
            <a:ext cx="502920" cy="502920"/>
          </a:xfrm>
          <a:prstGeom prst="ellipse">
            <a:avLst/>
          </a:prstGeom>
          <a:solidFill>
            <a:srgbClr val="323B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900" b="1">
                <a:solidFill>
                  <a:srgbClr val="FFFFFF"/>
                </a:solidFill>
                <a:latin typeface="Montserrat ExtraBold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958376" y="2404871"/>
            <a:ext cx="2231136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2000"/>
              </a:lnSpc>
            </a:pPr>
            <a:r>
              <a:rPr sz="1700" b="1">
                <a:solidFill>
                  <a:srgbClr val="323B42"/>
                </a:solidFill>
                <a:latin typeface="Montserrat ExtraBold"/>
              </a:rPr>
              <a:t>Novo índice — ICO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18296" y="3072383"/>
            <a:ext cx="2779776" cy="4985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Aft>
                <a:spcPts val="500"/>
              </a:spcAft>
            </a:pPr>
            <a:r>
              <a:rPr sz="1500" dirty="0">
                <a:solidFill>
                  <a:srgbClr val="202428"/>
                </a:solidFill>
                <a:latin typeface="Montserrat Medium"/>
              </a:rPr>
              <a:t>— </a:t>
            </a:r>
            <a:r>
              <a:rPr sz="1500" dirty="0" err="1">
                <a:solidFill>
                  <a:srgbClr val="202428"/>
                </a:solidFill>
                <a:latin typeface="Montserrat Medium"/>
              </a:rPr>
              <a:t>Índice</a:t>
            </a:r>
            <a:r>
              <a:rPr sz="1500" dirty="0">
                <a:solidFill>
                  <a:srgbClr val="202428"/>
                </a:solidFill>
                <a:latin typeface="Montserrat Medium"/>
              </a:rPr>
              <a:t> de </a:t>
            </a:r>
            <a:r>
              <a:rPr sz="1500" dirty="0" err="1" smtClean="0">
                <a:solidFill>
                  <a:srgbClr val="202428"/>
                </a:solidFill>
                <a:latin typeface="Montserrat Medium"/>
              </a:rPr>
              <a:t>Conformidade</a:t>
            </a:r>
            <a:r>
              <a:rPr sz="1500" dirty="0" smtClean="0">
                <a:solidFill>
                  <a:srgbClr val="202428"/>
                </a:solidFill>
                <a:latin typeface="Montserrat Medium"/>
              </a:rPr>
              <a:t> </a:t>
            </a:r>
            <a:r>
              <a:rPr sz="1500" dirty="0" err="1">
                <a:solidFill>
                  <a:srgbClr val="202428"/>
                </a:solidFill>
                <a:latin typeface="Montserrat Medium"/>
              </a:rPr>
              <a:t>Operacional</a:t>
            </a:r>
            <a:r>
              <a:rPr sz="1500" dirty="0">
                <a:solidFill>
                  <a:srgbClr val="202428"/>
                </a:solidFill>
                <a:latin typeface="Montserrat Medium"/>
              </a:rPr>
              <a:t> no </a:t>
            </a:r>
            <a:r>
              <a:rPr sz="1500" dirty="0" err="1">
                <a:solidFill>
                  <a:srgbClr val="202428"/>
                </a:solidFill>
                <a:latin typeface="Montserrat Medium"/>
              </a:rPr>
              <a:t>contrato</a:t>
            </a:r>
            <a:endParaRPr sz="1500" dirty="0">
              <a:solidFill>
                <a:srgbClr val="202428"/>
              </a:solidFill>
              <a:latin typeface="Montserrat Medium"/>
            </a:endParaRPr>
          </a:p>
        </p:txBody>
      </p:sp>
    </p:spTree>
    <p:extLst>
      <p:ext uri="{BB962C8B-B14F-4D97-AF65-F5344CB8AC3E}">
        <p14:creationId xmlns:p14="http://schemas.microsoft.com/office/powerpoint/2010/main" val="10156881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 smtClean="0">
                <a:latin typeface="Montserrat ExtraBold" pitchFamily="2" charset="0"/>
              </a:rPr>
              <a:t>Repactuação de metas: o motor da eficiência</a:t>
            </a:r>
            <a:endParaRPr lang="pt-BR" b="1" dirty="0"/>
          </a:p>
        </p:txBody>
      </p:sp>
      <p:sp>
        <p:nvSpPr>
          <p:cNvPr id="3" name="TextBox 2"/>
          <p:cNvSpPr txBox="1"/>
          <p:nvPr/>
        </p:nvSpPr>
        <p:spPr>
          <a:xfrm>
            <a:off x="838504" y="1874519"/>
            <a:ext cx="105156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50" b="0">
                <a:solidFill>
                  <a:srgbClr val="202428"/>
                </a:solidFill>
                <a:latin typeface="Montserrat Medium"/>
              </a:rPr>
              <a:t>O acompanhamento de metas não é estático — repactuar é parte da governança, não uma falha do contrato.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38504" y="2560319"/>
            <a:ext cx="5074920" cy="2331720"/>
          </a:xfrm>
          <a:prstGeom prst="roundRect">
            <a:avLst>
              <a:gd name="adj" fmla="val 6000"/>
            </a:avLst>
          </a:prstGeom>
          <a:solidFill>
            <a:srgbClr val="F9E9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094536" y="2816351"/>
            <a:ext cx="502920" cy="502920"/>
          </a:xfrm>
          <a:prstGeom prst="ellipse">
            <a:avLst/>
          </a:prstGeom>
          <a:solidFill>
            <a:srgbClr val="A832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900" b="1">
                <a:solidFill>
                  <a:srgbClr val="FFFFFF"/>
                </a:solidFill>
                <a:latin typeface="Montserrat ExtraBold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34616" y="2816351"/>
            <a:ext cx="4014216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2000"/>
              </a:lnSpc>
            </a:pPr>
            <a:r>
              <a:rPr sz="1700" b="1">
                <a:solidFill>
                  <a:srgbClr val="323B42"/>
                </a:solidFill>
                <a:latin typeface="Montserrat ExtraBold"/>
              </a:rPr>
              <a:t>Meta inviável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4536" y="3483863"/>
            <a:ext cx="4562856" cy="11356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dirty="0">
                <a:solidFill>
                  <a:srgbClr val="202428"/>
                </a:solidFill>
                <a:latin typeface="Montserrat Medium"/>
              </a:rPr>
              <a:t>— </a:t>
            </a:r>
            <a:r>
              <a:rPr sz="1450" dirty="0" err="1">
                <a:solidFill>
                  <a:srgbClr val="202428"/>
                </a:solidFill>
                <a:latin typeface="Montserrat Medium"/>
              </a:rPr>
              <a:t>Descompasso</a:t>
            </a:r>
            <a:r>
              <a:rPr sz="1450" dirty="0">
                <a:solidFill>
                  <a:srgbClr val="202428"/>
                </a:solidFill>
                <a:latin typeface="Montserrat Medium"/>
              </a:rPr>
              <a:t> com a </a:t>
            </a:r>
            <a:r>
              <a:rPr sz="1450" dirty="0" err="1">
                <a:solidFill>
                  <a:srgbClr val="202428"/>
                </a:solidFill>
                <a:latin typeface="Montserrat Medium"/>
              </a:rPr>
              <a:t>realidade</a:t>
            </a:r>
            <a:r>
              <a:rPr sz="1450" dirty="0">
                <a:solidFill>
                  <a:srgbClr val="202428"/>
                </a:solidFill>
                <a:latin typeface="Montserrat Medium"/>
              </a:rPr>
              <a:t> </a:t>
            </a:r>
            <a:r>
              <a:rPr sz="1450" dirty="0" err="1">
                <a:solidFill>
                  <a:srgbClr val="202428"/>
                </a:solidFill>
                <a:latin typeface="Montserrat Medium"/>
              </a:rPr>
              <a:t>operacional</a:t>
            </a:r>
            <a:endParaRPr sz="1450" dirty="0">
              <a:solidFill>
                <a:srgbClr val="202428"/>
              </a:solidFill>
              <a:latin typeface="Montserrat Medium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dirty="0">
                <a:solidFill>
                  <a:srgbClr val="202428"/>
                </a:solidFill>
                <a:latin typeface="Montserrat Medium"/>
              </a:rPr>
              <a:t>— Gera </a:t>
            </a:r>
            <a:r>
              <a:rPr sz="1450" dirty="0" err="1">
                <a:solidFill>
                  <a:srgbClr val="202428"/>
                </a:solidFill>
                <a:latin typeface="Montserrat Medium"/>
              </a:rPr>
              <a:t>descumprimento</a:t>
            </a:r>
            <a:r>
              <a:rPr sz="1450" dirty="0">
                <a:solidFill>
                  <a:srgbClr val="202428"/>
                </a:solidFill>
                <a:latin typeface="Montserrat Medium"/>
              </a:rPr>
              <a:t> </a:t>
            </a:r>
            <a:r>
              <a:rPr sz="1450" dirty="0" err="1">
                <a:solidFill>
                  <a:srgbClr val="202428"/>
                </a:solidFill>
                <a:latin typeface="Montserrat Medium"/>
              </a:rPr>
              <a:t>sistemático</a:t>
            </a:r>
            <a:r>
              <a:rPr sz="1450" dirty="0">
                <a:solidFill>
                  <a:srgbClr val="202428"/>
                </a:solidFill>
                <a:latin typeface="Montserrat Medium"/>
              </a:rPr>
              <a:t> e </a:t>
            </a:r>
            <a:r>
              <a:rPr lang="pt-BR" sz="1450" dirty="0" smtClean="0">
                <a:solidFill>
                  <a:srgbClr val="202428"/>
                </a:solidFill>
                <a:latin typeface="Montserrat Medium"/>
              </a:rPr>
              <a:t>fragiliza </a:t>
            </a:r>
            <a:r>
              <a:rPr sz="1450" dirty="0" smtClean="0">
                <a:solidFill>
                  <a:srgbClr val="202428"/>
                </a:solidFill>
                <a:latin typeface="Montserrat Medium"/>
              </a:rPr>
              <a:t>o </a:t>
            </a:r>
            <a:r>
              <a:rPr sz="1450" dirty="0" err="1">
                <a:solidFill>
                  <a:srgbClr val="202428"/>
                </a:solidFill>
                <a:latin typeface="Montserrat Medium"/>
              </a:rPr>
              <a:t>instrumento</a:t>
            </a:r>
            <a:endParaRPr sz="1450" dirty="0">
              <a:solidFill>
                <a:srgbClr val="202428"/>
              </a:solidFill>
              <a:latin typeface="Montserrat Medium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dirty="0">
                <a:solidFill>
                  <a:srgbClr val="202428"/>
                </a:solidFill>
                <a:latin typeface="Montserrat Medium"/>
              </a:rPr>
              <a:t>— </a:t>
            </a:r>
            <a:r>
              <a:rPr sz="1450" dirty="0" err="1">
                <a:solidFill>
                  <a:srgbClr val="202428"/>
                </a:solidFill>
                <a:latin typeface="Montserrat Medium"/>
              </a:rPr>
              <a:t>Repactuar</a:t>
            </a:r>
            <a:r>
              <a:rPr sz="1450" dirty="0">
                <a:solidFill>
                  <a:srgbClr val="202428"/>
                </a:solidFill>
                <a:latin typeface="Montserrat Medium"/>
              </a:rPr>
              <a:t> para </a:t>
            </a:r>
            <a:r>
              <a:rPr sz="1450" dirty="0" err="1">
                <a:solidFill>
                  <a:srgbClr val="202428"/>
                </a:solidFill>
                <a:latin typeface="Montserrat Medium"/>
              </a:rPr>
              <a:t>baixo</a:t>
            </a:r>
            <a:r>
              <a:rPr sz="1450" dirty="0">
                <a:solidFill>
                  <a:srgbClr val="202428"/>
                </a:solidFill>
                <a:latin typeface="Montserrat Medium"/>
              </a:rPr>
              <a:t>, com </a:t>
            </a:r>
            <a:r>
              <a:rPr sz="1450" dirty="0" err="1">
                <a:solidFill>
                  <a:srgbClr val="202428"/>
                </a:solidFill>
                <a:latin typeface="Montserrat Medium"/>
              </a:rPr>
              <a:t>justificativa</a:t>
            </a:r>
            <a:r>
              <a:rPr sz="1450" dirty="0">
                <a:solidFill>
                  <a:srgbClr val="202428"/>
                </a:solidFill>
                <a:latin typeface="Montserrat Medium"/>
              </a:rPr>
              <a:t> </a:t>
            </a:r>
            <a:r>
              <a:rPr sz="1450" dirty="0" err="1">
                <a:solidFill>
                  <a:srgbClr val="202428"/>
                </a:solidFill>
                <a:latin typeface="Montserrat Medium"/>
              </a:rPr>
              <a:t>técnica</a:t>
            </a:r>
            <a:endParaRPr sz="1450" dirty="0">
              <a:solidFill>
                <a:srgbClr val="202428"/>
              </a:solidFill>
              <a:latin typeface="Montserrat Medium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279184" y="2560319"/>
            <a:ext cx="5074920" cy="2331720"/>
          </a:xfrm>
          <a:prstGeom prst="roundRect">
            <a:avLst>
              <a:gd name="adj" fmla="val 6000"/>
            </a:avLst>
          </a:prstGeom>
          <a:solidFill>
            <a:srgbClr val="E1EF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6535216" y="2816351"/>
            <a:ext cx="502920" cy="502920"/>
          </a:xfrm>
          <a:prstGeom prst="ellipse">
            <a:avLst/>
          </a:prstGeom>
          <a:solidFill>
            <a:srgbClr val="0183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900" b="1">
                <a:solidFill>
                  <a:srgbClr val="FFFFFF"/>
                </a:solidFill>
                <a:latin typeface="Montserrat ExtraBold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75296" y="2816351"/>
            <a:ext cx="4014216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2000"/>
              </a:lnSpc>
            </a:pPr>
            <a:r>
              <a:rPr sz="1700" b="1">
                <a:solidFill>
                  <a:srgbClr val="323B42"/>
                </a:solidFill>
                <a:latin typeface="Montserrat ExtraBold"/>
              </a:rPr>
              <a:t>Meta facilmente atingida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35216" y="3483863"/>
            <a:ext cx="4562856" cy="11521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>
                <a:solidFill>
                  <a:srgbClr val="202428"/>
                </a:solidFill>
                <a:latin typeface="Montserrat Medium"/>
              </a:rPr>
              <a:t>— Meta desatualizada ou mal calibrada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>
                <a:solidFill>
                  <a:srgbClr val="202428"/>
                </a:solidFill>
                <a:latin typeface="Montserrat Medium"/>
              </a:rPr>
              <a:t>— Deixa de estimular ganho de eficiência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>
                <a:solidFill>
                  <a:srgbClr val="202428"/>
                </a:solidFill>
                <a:latin typeface="Montserrat Medium"/>
              </a:rPr>
              <a:t>— Repactuar para cima, para manter a exigência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38504" y="5148071"/>
            <a:ext cx="10515600" cy="914400"/>
          </a:xfrm>
          <a:prstGeom prst="roundRect">
            <a:avLst>
              <a:gd name="adj" fmla="val 12000"/>
            </a:avLst>
          </a:prstGeom>
          <a:solidFill>
            <a:srgbClr val="E8E9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112824" y="5148071"/>
            <a:ext cx="9966960" cy="9144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>
                <a:solidFill>
                  <a:srgbClr val="A83232"/>
                </a:solidFill>
                <a:latin typeface="Montserrat ExtraBold"/>
              </a:rPr>
              <a:t>Metas não devem ser precificadas.  </a:t>
            </a:r>
            <a:r>
              <a:rPr sz="1450" b="0">
                <a:solidFill>
                  <a:srgbClr val="323B42"/>
                </a:solidFill>
                <a:latin typeface="Montserrat Medium"/>
              </a:rPr>
              <a:t>Atrelar valor financeiro ao cumprimento de metas distorce o incentivo: a OSS passa a otimizar o indicador — e o repasse — em vez do resultado assistencial real. O critério é a eficiência, não o preço da meta.</a:t>
            </a:r>
          </a:p>
        </p:txBody>
      </p:sp>
    </p:spTree>
    <p:extLst>
      <p:ext uri="{BB962C8B-B14F-4D97-AF65-F5344CB8AC3E}">
        <p14:creationId xmlns:p14="http://schemas.microsoft.com/office/powerpoint/2010/main" val="10156881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 smtClean="0">
                <a:latin typeface="Montserrat ExtraBold" pitchFamily="2" charset="0"/>
              </a:rPr>
              <a:t>Transparência: o termômetro do contratante</a:t>
            </a:r>
            <a:endParaRPr lang="pt-BR" b="1" dirty="0"/>
          </a:p>
        </p:txBody>
      </p:sp>
      <p:sp>
        <p:nvSpPr>
          <p:cNvPr id="3" name="TextBox 2"/>
          <p:cNvSpPr txBox="1"/>
          <p:nvPr/>
        </p:nvSpPr>
        <p:spPr>
          <a:xfrm>
            <a:off x="838504" y="1874519"/>
            <a:ext cx="10515600" cy="4770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pt-BR" sz="1550" b="0" dirty="0" smtClean="0">
                <a:solidFill>
                  <a:srgbClr val="202428"/>
                </a:solidFill>
                <a:latin typeface="Montserrat Medium"/>
              </a:rPr>
              <a:t>Transparência e d</a:t>
            </a:r>
            <a:r>
              <a:rPr sz="1550" b="0" dirty="0" err="1" smtClean="0">
                <a:solidFill>
                  <a:srgbClr val="202428"/>
                </a:solidFill>
                <a:latin typeface="Montserrat Medium"/>
              </a:rPr>
              <a:t>ados</a:t>
            </a:r>
            <a:r>
              <a:rPr sz="1550" b="0" dirty="0" smtClean="0">
                <a:solidFill>
                  <a:srgbClr val="202428"/>
                </a:solidFill>
                <a:latin typeface="Montserrat Medium"/>
              </a:rPr>
              <a:t> </a:t>
            </a:r>
            <a:r>
              <a:rPr sz="1550" b="0" dirty="0" err="1">
                <a:solidFill>
                  <a:srgbClr val="202428"/>
                </a:solidFill>
                <a:latin typeface="Montserrat Medium"/>
              </a:rPr>
              <a:t>abertos</a:t>
            </a:r>
            <a:r>
              <a:rPr sz="1550" b="0" dirty="0">
                <a:solidFill>
                  <a:srgbClr val="202428"/>
                </a:solidFill>
                <a:latin typeface="Montserrat Medium"/>
              </a:rPr>
              <a:t> </a:t>
            </a:r>
            <a:r>
              <a:rPr sz="1550" b="0" dirty="0" err="1">
                <a:solidFill>
                  <a:srgbClr val="202428"/>
                </a:solidFill>
                <a:latin typeface="Montserrat Medium"/>
              </a:rPr>
              <a:t>permitem</a:t>
            </a:r>
            <a:r>
              <a:rPr sz="1550" b="0" dirty="0">
                <a:solidFill>
                  <a:srgbClr val="202428"/>
                </a:solidFill>
                <a:latin typeface="Montserrat Medium"/>
              </a:rPr>
              <a:t> </a:t>
            </a:r>
            <a:r>
              <a:rPr sz="1550" b="0" dirty="0" err="1">
                <a:solidFill>
                  <a:srgbClr val="202428"/>
                </a:solidFill>
                <a:latin typeface="Montserrat Medium"/>
              </a:rPr>
              <a:t>ao</a:t>
            </a:r>
            <a:r>
              <a:rPr sz="1550" b="0" dirty="0">
                <a:solidFill>
                  <a:srgbClr val="202428"/>
                </a:solidFill>
                <a:latin typeface="Montserrat Medium"/>
              </a:rPr>
              <a:t> </a:t>
            </a:r>
            <a:r>
              <a:rPr sz="1550" b="0" dirty="0" err="1">
                <a:solidFill>
                  <a:srgbClr val="202428"/>
                </a:solidFill>
                <a:latin typeface="Montserrat Medium"/>
              </a:rPr>
              <a:t>contratante</a:t>
            </a:r>
            <a:r>
              <a:rPr sz="1550" b="0" dirty="0">
                <a:solidFill>
                  <a:srgbClr val="202428"/>
                </a:solidFill>
                <a:latin typeface="Montserrat Medium"/>
              </a:rPr>
              <a:t> </a:t>
            </a:r>
            <a:r>
              <a:rPr sz="1550" b="0" dirty="0" err="1">
                <a:solidFill>
                  <a:srgbClr val="202428"/>
                </a:solidFill>
                <a:latin typeface="Montserrat Medium"/>
              </a:rPr>
              <a:t>verificar</a:t>
            </a:r>
            <a:r>
              <a:rPr sz="1550" b="0" dirty="0">
                <a:solidFill>
                  <a:srgbClr val="202428"/>
                </a:solidFill>
                <a:latin typeface="Montserrat Medium"/>
              </a:rPr>
              <a:t> </a:t>
            </a:r>
            <a:r>
              <a:rPr sz="1550" b="0" dirty="0" err="1">
                <a:solidFill>
                  <a:srgbClr val="202428"/>
                </a:solidFill>
                <a:latin typeface="Montserrat Medium"/>
              </a:rPr>
              <a:t>atuação</a:t>
            </a:r>
            <a:r>
              <a:rPr sz="1550" b="0" dirty="0">
                <a:solidFill>
                  <a:srgbClr val="202428"/>
                </a:solidFill>
                <a:latin typeface="Montserrat Medium"/>
              </a:rPr>
              <a:t>, </a:t>
            </a:r>
            <a:r>
              <a:rPr sz="1550" b="0" dirty="0" err="1">
                <a:solidFill>
                  <a:srgbClr val="202428"/>
                </a:solidFill>
                <a:latin typeface="Montserrat Medium"/>
              </a:rPr>
              <a:t>indicadores</a:t>
            </a:r>
            <a:r>
              <a:rPr sz="1550" b="0" dirty="0">
                <a:solidFill>
                  <a:srgbClr val="202428"/>
                </a:solidFill>
                <a:latin typeface="Montserrat Medium"/>
              </a:rPr>
              <a:t>, </a:t>
            </a:r>
            <a:r>
              <a:rPr sz="1550" b="0" dirty="0" err="1">
                <a:solidFill>
                  <a:srgbClr val="202428"/>
                </a:solidFill>
                <a:latin typeface="Montserrat Medium"/>
              </a:rPr>
              <a:t>prestação</a:t>
            </a:r>
            <a:r>
              <a:rPr sz="1550" b="0" dirty="0">
                <a:solidFill>
                  <a:srgbClr val="202428"/>
                </a:solidFill>
                <a:latin typeface="Montserrat Medium"/>
              </a:rPr>
              <a:t> de </a:t>
            </a:r>
            <a:r>
              <a:rPr sz="1550" b="0" dirty="0" err="1">
                <a:solidFill>
                  <a:srgbClr val="202428"/>
                </a:solidFill>
                <a:latin typeface="Montserrat Medium"/>
              </a:rPr>
              <a:t>contas</a:t>
            </a:r>
            <a:r>
              <a:rPr sz="1550" b="0" dirty="0">
                <a:solidFill>
                  <a:srgbClr val="202428"/>
                </a:solidFill>
                <a:latin typeface="Montserrat Medium"/>
              </a:rPr>
              <a:t> e </a:t>
            </a:r>
            <a:r>
              <a:rPr sz="1550" b="0" dirty="0" err="1">
                <a:solidFill>
                  <a:srgbClr val="202428"/>
                </a:solidFill>
                <a:latin typeface="Montserrat Medium"/>
              </a:rPr>
              <a:t>validar</a:t>
            </a:r>
            <a:r>
              <a:rPr sz="1550" b="0" dirty="0">
                <a:solidFill>
                  <a:srgbClr val="202428"/>
                </a:solidFill>
                <a:latin typeface="Montserrat Medium"/>
              </a:rPr>
              <a:t> o </a:t>
            </a:r>
            <a:r>
              <a:rPr sz="1550" b="0" dirty="0" err="1">
                <a:solidFill>
                  <a:srgbClr val="202428"/>
                </a:solidFill>
                <a:latin typeface="Montserrat Medium"/>
              </a:rPr>
              <a:t>modelo</a:t>
            </a:r>
            <a:r>
              <a:rPr sz="1550" b="0" dirty="0">
                <a:solidFill>
                  <a:srgbClr val="202428"/>
                </a:solidFill>
                <a:latin typeface="Montserrat Medium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504" y="2514599"/>
            <a:ext cx="288036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600" b="1">
                <a:solidFill>
                  <a:srgbClr val="2E9E4F"/>
                </a:solidFill>
                <a:latin typeface="Montserrat ExtraBold"/>
              </a:rPr>
              <a:t>87,56%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504" y="3410711"/>
            <a:ext cx="28803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450" b="0">
                <a:solidFill>
                  <a:srgbClr val="202428"/>
                </a:solidFill>
                <a:latin typeface="Montserrat Medium"/>
              </a:rPr>
              <a:t>Índice de Transparência atual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38504" y="4023359"/>
            <a:ext cx="2514600" cy="457200"/>
          </a:xfrm>
          <a:prstGeom prst="roundRect">
            <a:avLst>
              <a:gd name="adj" fmla="val 50000"/>
            </a:avLst>
          </a:prstGeom>
          <a:solidFill>
            <a:srgbClr val="2E9E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ontserrat ExtraBold"/>
              </a:rPr>
              <a:t>Faixa adequada · ≥ 75%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504" y="4663439"/>
            <a:ext cx="288036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>
                <a:solidFill>
                  <a:srgbClr val="6B727A"/>
                </a:solidFill>
                <a:latin typeface="Montserrat Medium"/>
              </a:rPr>
              <a:t>Evolução: de 50,90% (2022) para 96,47% (2026)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38904" y="2514599"/>
            <a:ext cx="73152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323B42"/>
                </a:solidFill>
                <a:latin typeface="Montserrat ExtraBold"/>
              </a:rPr>
              <a:t>Média por período de avaliação</a:t>
            </a:r>
          </a:p>
        </p:txBody>
      </p:sp>
      <p:graphicFrame>
        <p:nvGraphicFramePr>
          <p:cNvPr id="9" name="Chart 8"/>
          <p:cNvGraphicFramePr>
            <a:graphicFrameLocks noGrp="1"/>
          </p:cNvGraphicFramePr>
          <p:nvPr/>
        </p:nvGraphicFramePr>
        <p:xfrm>
          <a:off x="4038904" y="2880359"/>
          <a:ext cx="731520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156881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 smtClean="0">
                <a:latin typeface="Montserrat ExtraBold" pitchFamily="2" charset="0"/>
              </a:rPr>
              <a:t>Síntese</a:t>
            </a:r>
            <a:endParaRPr lang="pt-BR" b="1" dirty="0"/>
          </a:p>
        </p:txBody>
      </p:sp>
      <p:sp>
        <p:nvSpPr>
          <p:cNvPr id="3" name="TextBox 2"/>
          <p:cNvSpPr txBox="1"/>
          <p:nvPr/>
        </p:nvSpPr>
        <p:spPr>
          <a:xfrm>
            <a:off x="838504" y="1874519"/>
            <a:ext cx="10515600" cy="594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323B42"/>
                </a:solidFill>
                <a:latin typeface="Montserrat ExtraBold"/>
              </a:rPr>
              <a:t>O modelo de OSS não é bom nem mau em si — a sustentabilidade é proporcional à capacidade técnica do contratante.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38504" y="2651759"/>
            <a:ext cx="3291840" cy="1737360"/>
          </a:xfrm>
          <a:prstGeom prst="roundRect">
            <a:avLst>
              <a:gd name="adj" fmla="val 6000"/>
            </a:avLst>
          </a:prstGeom>
          <a:solidFill>
            <a:srgbClr val="E1EF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094536" y="2907791"/>
            <a:ext cx="502920" cy="502920"/>
          </a:xfrm>
          <a:prstGeom prst="ellipse">
            <a:avLst/>
          </a:prstGeom>
          <a:solidFill>
            <a:srgbClr val="0183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900" b="1">
                <a:solidFill>
                  <a:srgbClr val="FFFFFF"/>
                </a:solidFill>
                <a:latin typeface="Montserrat ExtraBold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34616" y="2907791"/>
            <a:ext cx="2231136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2000"/>
              </a:lnSpc>
            </a:pPr>
            <a:r>
              <a:rPr sz="1700" b="1">
                <a:solidFill>
                  <a:srgbClr val="323B42"/>
                </a:solidFill>
                <a:latin typeface="Montserrat ExtraBold"/>
              </a:rPr>
              <a:t>Desenho técnico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4536" y="3575303"/>
            <a:ext cx="2779776" cy="5577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Aft>
                <a:spcPts val="500"/>
              </a:spcAft>
            </a:pPr>
            <a:r>
              <a:rPr sz="1500">
                <a:solidFill>
                  <a:srgbClr val="202428"/>
                </a:solidFill>
                <a:latin typeface="Montserrat Medium"/>
              </a:rPr>
              <a:t>— Metas e metodologia claras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50384" y="2651759"/>
            <a:ext cx="3291840" cy="1737360"/>
          </a:xfrm>
          <a:prstGeom prst="roundRect">
            <a:avLst>
              <a:gd name="adj" fmla="val 6000"/>
            </a:avLst>
          </a:prstGeom>
          <a:solidFill>
            <a:srgbClr val="FCEF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4706416" y="2907791"/>
            <a:ext cx="502920" cy="502920"/>
          </a:xfrm>
          <a:prstGeom prst="ellipse">
            <a:avLst/>
          </a:prstGeom>
          <a:solidFill>
            <a:srgbClr val="EBAA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900" b="1">
                <a:solidFill>
                  <a:srgbClr val="FFFFFF"/>
                </a:solidFill>
                <a:latin typeface="Montserrat ExtraBold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46496" y="2907791"/>
            <a:ext cx="2231136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2000"/>
              </a:lnSpc>
            </a:pPr>
            <a:r>
              <a:rPr sz="1700" b="1">
                <a:solidFill>
                  <a:srgbClr val="323B42"/>
                </a:solidFill>
                <a:latin typeface="Montserrat ExtraBold"/>
              </a:rPr>
              <a:t>Monitoramento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06416" y="3575303"/>
            <a:ext cx="2779776" cy="5577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Aft>
                <a:spcPts val="500"/>
              </a:spcAft>
            </a:pPr>
            <a:r>
              <a:rPr sz="1500">
                <a:solidFill>
                  <a:srgbClr val="202428"/>
                </a:solidFill>
                <a:latin typeface="Montserrat Medium"/>
              </a:rPr>
              <a:t>— Contínuo, não conformidade pontual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62264" y="2651759"/>
            <a:ext cx="3291840" cy="1737360"/>
          </a:xfrm>
          <a:prstGeom prst="roundRect">
            <a:avLst>
              <a:gd name="adj" fmla="val 6000"/>
            </a:avLst>
          </a:prstGeom>
          <a:solidFill>
            <a:srgbClr val="E8E9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8318296" y="2907791"/>
            <a:ext cx="502920" cy="502920"/>
          </a:xfrm>
          <a:prstGeom prst="ellipse">
            <a:avLst/>
          </a:prstGeom>
          <a:solidFill>
            <a:srgbClr val="323B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900" b="1">
                <a:solidFill>
                  <a:srgbClr val="FFFFFF"/>
                </a:solidFill>
                <a:latin typeface="Montserrat ExtraBold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58376" y="2892383"/>
            <a:ext cx="2231136" cy="5337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2000"/>
              </a:lnSpc>
            </a:pPr>
            <a:r>
              <a:rPr sz="1700" b="1" dirty="0" err="1">
                <a:solidFill>
                  <a:srgbClr val="323B42"/>
                </a:solidFill>
                <a:latin typeface="Montserrat ExtraBold"/>
              </a:rPr>
              <a:t>Capacidade</a:t>
            </a:r>
            <a:r>
              <a:rPr sz="1700" b="1" dirty="0">
                <a:solidFill>
                  <a:srgbClr val="323B42"/>
                </a:solidFill>
                <a:latin typeface="Montserrat ExtraBold"/>
              </a:rPr>
              <a:t> de </a:t>
            </a:r>
            <a:r>
              <a:rPr lang="pt-BR" sz="1700" b="1" dirty="0" smtClean="0">
                <a:solidFill>
                  <a:srgbClr val="323B42"/>
                </a:solidFill>
                <a:latin typeface="Montserrat ExtraBold"/>
              </a:rPr>
              <a:t>responsabilizar</a:t>
            </a:r>
            <a:endParaRPr sz="1700" b="1" dirty="0">
              <a:solidFill>
                <a:srgbClr val="323B42"/>
              </a:solidFill>
              <a:latin typeface="Montserrat ExtraBold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318296" y="3575303"/>
            <a:ext cx="2779776" cy="5577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Aft>
                <a:spcPts val="500"/>
              </a:spcAft>
            </a:pPr>
            <a:r>
              <a:rPr sz="1500">
                <a:solidFill>
                  <a:srgbClr val="202428"/>
                </a:solidFill>
                <a:latin typeface="Montserrat Medium"/>
              </a:rPr>
              <a:t>— Resposta eficiente às falhas</a:t>
            </a:r>
          </a:p>
        </p:txBody>
      </p:sp>
    </p:spTree>
    <p:extLst>
      <p:ext uri="{BB962C8B-B14F-4D97-AF65-F5344CB8AC3E}">
        <p14:creationId xmlns:p14="http://schemas.microsoft.com/office/powerpoint/2010/main" val="10156881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1481042" y="706106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b="1" dirty="0" smtClean="0">
                <a:latin typeface="Montserrat ExtraBold" pitchFamily="2" charset="0"/>
              </a:rPr>
              <a:t>OBRIGADO</a:t>
            </a:r>
            <a:endParaRPr lang="pt-BR" b="1" dirty="0">
              <a:latin typeface="Montserrat ExtraBold" pitchFamily="2" charset="0"/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1481042" y="2615629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 smtClean="0">
                <a:latin typeface="Montserrat Medium" pitchFamily="2" charset="0"/>
              </a:rPr>
              <a:t>Daniel </a:t>
            </a:r>
            <a:r>
              <a:rPr lang="pt-BR" dirty="0" err="1" smtClean="0">
                <a:latin typeface="Montserrat Medium" pitchFamily="2" charset="0"/>
              </a:rPr>
              <a:t>Tiné</a:t>
            </a:r>
            <a:endParaRPr lang="pt-BR" dirty="0" smtClean="0">
              <a:latin typeface="Montserrat Medium" pitchFamily="2" charset="0"/>
            </a:endParaRPr>
          </a:p>
          <a:p>
            <a:pPr marL="0" indent="0" algn="ctr">
              <a:buNone/>
            </a:pPr>
            <a:r>
              <a:rPr lang="pt-BR" dirty="0" smtClean="0">
                <a:latin typeface="Montserrat Medium" pitchFamily="2" charset="0"/>
              </a:rPr>
              <a:t>Secretário Executivo de Transparência e Controle – SCGE/PE</a:t>
            </a:r>
            <a:endParaRPr lang="pt-BR" dirty="0">
              <a:latin typeface="Montserrat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120947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2980</TotalTime>
  <Words>728</Words>
  <Application>Microsoft Office PowerPoint</Application>
  <PresentationFormat>Personalizar</PresentationFormat>
  <Paragraphs>139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4" baseType="lpstr">
      <vt:lpstr>Tema do Office</vt:lpstr>
      <vt:lpstr>Apresentação do PowerPoint</vt:lpstr>
      <vt:lpstr>A importância do contratante para a sustentabilidade da relação</vt:lpstr>
      <vt:lpstr>A tese central</vt:lpstr>
      <vt:lpstr>Responsabilidades do contratante</vt:lpstr>
      <vt:lpstr>Contraponto: responsabilidades da OSS</vt:lpstr>
      <vt:lpstr>Casos concretos de falhas </vt:lpstr>
      <vt:lpstr>O que Pernambuco tem feito</vt:lpstr>
      <vt:lpstr>Da fiscalização financeira à finalística</vt:lpstr>
      <vt:lpstr>Instrumentos técnicos e cruzamento de dados</vt:lpstr>
      <vt:lpstr>Repactuação de metas: o motor da eficiência</vt:lpstr>
      <vt:lpstr>Transparência: o termômetro do contratante</vt:lpstr>
      <vt:lpstr>Síntese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Felipe Cesar Ferraz Rodrigues Pinto</dc:creator>
  <cp:lastModifiedBy>daniel.tine</cp:lastModifiedBy>
  <cp:revision>9</cp:revision>
  <dcterms:created xsi:type="dcterms:W3CDTF">2026-09-10T12:51:28Z</dcterms:created>
  <dcterms:modified xsi:type="dcterms:W3CDTF">2026-09-17T19:28:56Z</dcterms:modified>
</cp:coreProperties>
</file>