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596" r:id="rId3"/>
    <p:sldId id="603" r:id="rId4"/>
    <p:sldId id="258" r:id="rId5"/>
    <p:sldId id="649" r:id="rId6"/>
    <p:sldId id="513" r:id="rId7"/>
    <p:sldId id="648" r:id="rId8"/>
    <p:sldId id="612" r:id="rId9"/>
    <p:sldId id="634" r:id="rId10"/>
    <p:sldId id="635" r:id="rId11"/>
    <p:sldId id="613" r:id="rId12"/>
    <p:sldId id="639" r:id="rId13"/>
    <p:sldId id="619" r:id="rId14"/>
    <p:sldId id="614" r:id="rId15"/>
    <p:sldId id="620" r:id="rId16"/>
    <p:sldId id="615" r:id="rId17"/>
    <p:sldId id="633" r:id="rId18"/>
    <p:sldId id="636" r:id="rId19"/>
    <p:sldId id="647" r:id="rId20"/>
    <p:sldId id="650" r:id="rId21"/>
    <p:sldId id="617" r:id="rId22"/>
    <p:sldId id="643" r:id="rId23"/>
    <p:sldId id="646" r:id="rId24"/>
    <p:sldId id="618" r:id="rId25"/>
    <p:sldId id="624" r:id="rId26"/>
    <p:sldId id="625" r:id="rId27"/>
    <p:sldId id="627" r:id="rId28"/>
    <p:sldId id="604" r:id="rId29"/>
    <p:sldId id="629" r:id="rId30"/>
    <p:sldId id="280" r:id="rId31"/>
    <p:sldId id="608" r:id="rId32"/>
    <p:sldId id="609" r:id="rId33"/>
    <p:sldId id="259" r:id="rId34"/>
    <p:sldId id="277" r:id="rId35"/>
    <p:sldId id="572" r:id="rId36"/>
    <p:sldId id="515" r:id="rId37"/>
    <p:sldId id="567" r:id="rId38"/>
    <p:sldId id="580" r:id="rId39"/>
    <p:sldId id="551" r:id="rId40"/>
    <p:sldId id="631" r:id="rId41"/>
    <p:sldId id="632" r:id="rId42"/>
    <p:sldId id="651" r:id="rId43"/>
    <p:sldId id="575" r:id="rId44"/>
    <p:sldId id="637" r:id="rId45"/>
    <p:sldId id="638" r:id="rId46"/>
    <p:sldId id="592" r:id="rId47"/>
    <p:sldId id="594" r:id="rId48"/>
    <p:sldId id="272" r:id="rId4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modifyVerifier cryptProviderType="rsaAES" cryptAlgorithmClass="hash" cryptAlgorithmType="typeAny" cryptAlgorithmSid="14" spinCount="100000" saltData="n7TCDlyXl1DC+OmZ07oE5Q==" hashData="AYbcF1TJA9sryZyqFkxEiv08RyzpeB1QZ+TA3fIubsUeutlfoDXDDIFmKHHyPaWQNOjaSijCf/fw341Z0sH9SQ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08">
          <p15:clr>
            <a:srgbClr val="A4A3A4"/>
          </p15:clr>
        </p15:guide>
        <p15:guide id="4" orient="horz" pos="1818">
          <p15:clr>
            <a:srgbClr val="A4A3A4"/>
          </p15:clr>
        </p15:guide>
        <p15:guide id="5" orient="horz" pos="579">
          <p15:clr>
            <a:srgbClr val="A4A3A4"/>
          </p15:clr>
        </p15:guide>
        <p15:guide id="6" orient="horz" pos="179">
          <p15:clr>
            <a:srgbClr val="A4A3A4"/>
          </p15:clr>
        </p15:guide>
        <p15:guide id="7" pos="5400">
          <p15:clr>
            <a:srgbClr val="A4A3A4"/>
          </p15:clr>
        </p15:guide>
        <p15:guide id="8" pos="2022">
          <p15:clr>
            <a:srgbClr val="A4A3A4"/>
          </p15:clr>
        </p15:guide>
        <p15:guide id="9" pos="2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CEE2EA"/>
          </a:solidFill>
        </a:fill>
      </a:tcStyle>
    </a:wholeTbl>
    <a:band2H>
      <a:tcTxStyle/>
      <a:tcStyle>
        <a:tcBdr/>
        <a:fill>
          <a:solidFill>
            <a:srgbClr val="E8F1F5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CEE2EA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E8F1F5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E8F1F5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/>
    <p:restoredTop sz="94737"/>
  </p:normalViewPr>
  <p:slideViewPr>
    <p:cSldViewPr snapToGrid="0" snapToObjects="1">
      <p:cViewPr varScale="1">
        <p:scale>
          <a:sx n="117" d="100"/>
          <a:sy n="117" d="100"/>
        </p:scale>
        <p:origin x="920" y="176"/>
      </p:cViewPr>
      <p:guideLst>
        <p:guide orient="horz" pos="1620"/>
        <p:guide pos="2880"/>
        <p:guide orient="horz" pos="2708"/>
        <p:guide orient="horz" pos="1818"/>
        <p:guide orient="horz" pos="579"/>
        <p:guide orient="horz" pos="179"/>
        <p:guide pos="5400"/>
        <p:guide pos="2022"/>
        <p:guide pos="2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8F9047-ADF8-C242-93ED-EACA873918D9}" type="doc">
      <dgm:prSet loTypeId="urn:microsoft.com/office/officeart/2005/8/layout/lProcess3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6D764994-7B39-A04F-9C44-F7E61EF6F811}">
      <dgm:prSet/>
      <dgm:spPr>
        <a:solidFill>
          <a:srgbClr val="5DC3A8"/>
        </a:solidFill>
      </dgm:spPr>
      <dgm:t>
        <a:bodyPr/>
        <a:lstStyle/>
        <a:p>
          <a:pPr rtl="0"/>
          <a:r>
            <a:rPr lang="pt-BR" dirty="0">
              <a:latin typeface="Century Gothic"/>
              <a:cs typeface="Century Gothic"/>
            </a:rPr>
            <a:t>Modelo Federal;</a:t>
          </a:r>
        </a:p>
      </dgm:t>
    </dgm:pt>
    <dgm:pt modelId="{B1891866-E039-FD4F-AA55-D461C1DD4C54}" type="parTrans" cxnId="{8799E4FF-27C3-364C-9C6C-2120EC747B68}">
      <dgm:prSet/>
      <dgm:spPr/>
      <dgm:t>
        <a:bodyPr/>
        <a:lstStyle/>
        <a:p>
          <a:endParaRPr lang="pt-BR"/>
        </a:p>
      </dgm:t>
    </dgm:pt>
    <dgm:pt modelId="{7D7EC09C-E6BC-D64E-8C68-128AC3C8E355}" type="sibTrans" cxnId="{8799E4FF-27C3-364C-9C6C-2120EC747B68}">
      <dgm:prSet/>
      <dgm:spPr/>
      <dgm:t>
        <a:bodyPr/>
        <a:lstStyle/>
        <a:p>
          <a:endParaRPr lang="pt-BR"/>
        </a:p>
      </dgm:t>
    </dgm:pt>
    <dgm:pt modelId="{29C4F8FC-D83F-FD4E-B9FA-A3AEB12CD53A}">
      <dgm:prSet/>
      <dgm:spPr>
        <a:solidFill>
          <a:srgbClr val="CE7468"/>
        </a:solidFill>
        <a:ln>
          <a:noFill/>
        </a:ln>
      </dgm:spPr>
      <dgm:t>
        <a:bodyPr/>
        <a:lstStyle/>
        <a:p>
          <a:pPr rtl="0"/>
          <a:r>
            <a:rPr lang="pt-BR" dirty="0">
              <a:latin typeface="Century Gothic"/>
              <a:cs typeface="Century Gothic"/>
            </a:rPr>
            <a:t>Modelo do Estado de São Paulo;</a:t>
          </a:r>
        </a:p>
      </dgm:t>
    </dgm:pt>
    <dgm:pt modelId="{662A8F8D-54F8-5946-A0EE-07192ACFA48F}" type="parTrans" cxnId="{1A0F176F-C3B5-7F4C-9FB0-4E08E32C8981}">
      <dgm:prSet/>
      <dgm:spPr/>
      <dgm:t>
        <a:bodyPr/>
        <a:lstStyle/>
        <a:p>
          <a:endParaRPr lang="pt-BR"/>
        </a:p>
      </dgm:t>
    </dgm:pt>
    <dgm:pt modelId="{D04AC787-492C-D849-A4C2-B2BA4AD7B309}" type="sibTrans" cxnId="{1A0F176F-C3B5-7F4C-9FB0-4E08E32C8981}">
      <dgm:prSet/>
      <dgm:spPr/>
      <dgm:t>
        <a:bodyPr/>
        <a:lstStyle/>
        <a:p>
          <a:endParaRPr lang="pt-BR"/>
        </a:p>
      </dgm:t>
    </dgm:pt>
    <dgm:pt modelId="{82CDCAB7-3291-3B42-B1D3-1DEF0568CA07}" type="pres">
      <dgm:prSet presAssocID="{088F9047-ADF8-C242-93ED-EACA873918D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AE82773-D223-EF46-B98E-CC2F27D25728}" type="pres">
      <dgm:prSet presAssocID="{6D764994-7B39-A04F-9C44-F7E61EF6F811}" presName="horFlow" presStyleCnt="0"/>
      <dgm:spPr/>
    </dgm:pt>
    <dgm:pt modelId="{7F89F2B5-C53A-594F-81E2-ABA874115FF9}" type="pres">
      <dgm:prSet presAssocID="{6D764994-7B39-A04F-9C44-F7E61EF6F811}" presName="bigChev" presStyleLbl="node1" presStyleIdx="0" presStyleCnt="2" custScaleX="346531" custScaleY="98084"/>
      <dgm:spPr/>
    </dgm:pt>
    <dgm:pt modelId="{096D00BA-8AA9-4D4B-9422-EB75D713FD48}" type="pres">
      <dgm:prSet presAssocID="{6D764994-7B39-A04F-9C44-F7E61EF6F811}" presName="vSp" presStyleCnt="0"/>
      <dgm:spPr/>
    </dgm:pt>
    <dgm:pt modelId="{7BB5B42C-72AC-2048-9C21-EDBB58AEEECE}" type="pres">
      <dgm:prSet presAssocID="{29C4F8FC-D83F-FD4E-B9FA-A3AEB12CD53A}" presName="horFlow" presStyleCnt="0"/>
      <dgm:spPr/>
    </dgm:pt>
    <dgm:pt modelId="{8DF25E83-F1A4-214D-9955-BE65558FD8A8}" type="pres">
      <dgm:prSet presAssocID="{29C4F8FC-D83F-FD4E-B9FA-A3AEB12CD53A}" presName="bigChev" presStyleLbl="node1" presStyleIdx="1" presStyleCnt="2" custScaleX="345363"/>
      <dgm:spPr/>
    </dgm:pt>
  </dgm:ptLst>
  <dgm:cxnLst>
    <dgm:cxn modelId="{2580534B-F9C6-8D4D-9E81-C2B545BBE207}" type="presOf" srcId="{29C4F8FC-D83F-FD4E-B9FA-A3AEB12CD53A}" destId="{8DF25E83-F1A4-214D-9955-BE65558FD8A8}" srcOrd="0" destOrd="0" presId="urn:microsoft.com/office/officeart/2005/8/layout/lProcess3"/>
    <dgm:cxn modelId="{A0F9B853-7A80-F344-9A3C-49C15D2EED36}" type="presOf" srcId="{088F9047-ADF8-C242-93ED-EACA873918D9}" destId="{82CDCAB7-3291-3B42-B1D3-1DEF0568CA07}" srcOrd="0" destOrd="0" presId="urn:microsoft.com/office/officeart/2005/8/layout/lProcess3"/>
    <dgm:cxn modelId="{1A0F176F-C3B5-7F4C-9FB0-4E08E32C8981}" srcId="{088F9047-ADF8-C242-93ED-EACA873918D9}" destId="{29C4F8FC-D83F-FD4E-B9FA-A3AEB12CD53A}" srcOrd="1" destOrd="0" parTransId="{662A8F8D-54F8-5946-A0EE-07192ACFA48F}" sibTransId="{D04AC787-492C-D849-A4C2-B2BA4AD7B309}"/>
    <dgm:cxn modelId="{CB4224A6-E664-B948-B5E7-C2DD621BF3A4}" type="presOf" srcId="{6D764994-7B39-A04F-9C44-F7E61EF6F811}" destId="{7F89F2B5-C53A-594F-81E2-ABA874115FF9}" srcOrd="0" destOrd="0" presId="urn:microsoft.com/office/officeart/2005/8/layout/lProcess3"/>
    <dgm:cxn modelId="{8799E4FF-27C3-364C-9C6C-2120EC747B68}" srcId="{088F9047-ADF8-C242-93ED-EACA873918D9}" destId="{6D764994-7B39-A04F-9C44-F7E61EF6F811}" srcOrd="0" destOrd="0" parTransId="{B1891866-E039-FD4F-AA55-D461C1DD4C54}" sibTransId="{7D7EC09C-E6BC-D64E-8C68-128AC3C8E355}"/>
    <dgm:cxn modelId="{C9247A4D-95F9-3845-8E77-B1D5E61548FA}" type="presParOf" srcId="{82CDCAB7-3291-3B42-B1D3-1DEF0568CA07}" destId="{0AE82773-D223-EF46-B98E-CC2F27D25728}" srcOrd="0" destOrd="0" presId="urn:microsoft.com/office/officeart/2005/8/layout/lProcess3"/>
    <dgm:cxn modelId="{D88D552E-2AE3-C948-A854-830AFEC1C4F4}" type="presParOf" srcId="{0AE82773-D223-EF46-B98E-CC2F27D25728}" destId="{7F89F2B5-C53A-594F-81E2-ABA874115FF9}" srcOrd="0" destOrd="0" presId="urn:microsoft.com/office/officeart/2005/8/layout/lProcess3"/>
    <dgm:cxn modelId="{1E488E3D-09B6-DA45-A781-8A6902832A62}" type="presParOf" srcId="{82CDCAB7-3291-3B42-B1D3-1DEF0568CA07}" destId="{096D00BA-8AA9-4D4B-9422-EB75D713FD48}" srcOrd="1" destOrd="0" presId="urn:microsoft.com/office/officeart/2005/8/layout/lProcess3"/>
    <dgm:cxn modelId="{29725C3C-F7AC-EE4E-A58A-623CDD33417C}" type="presParOf" srcId="{82CDCAB7-3291-3B42-B1D3-1DEF0568CA07}" destId="{7BB5B42C-72AC-2048-9C21-EDBB58AEEECE}" srcOrd="2" destOrd="0" presId="urn:microsoft.com/office/officeart/2005/8/layout/lProcess3"/>
    <dgm:cxn modelId="{6D3B2123-5180-9D44-ACA9-D9EECA06AE29}" type="presParOf" srcId="{7BB5B42C-72AC-2048-9C21-EDBB58AEEECE}" destId="{8DF25E83-F1A4-214D-9955-BE65558FD8A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9F2B5-C53A-594F-81E2-ABA874115FF9}">
      <dsp:nvSpPr>
        <dsp:cNvPr id="0" name=""/>
        <dsp:cNvSpPr/>
      </dsp:nvSpPr>
      <dsp:spPr>
        <a:xfrm>
          <a:off x="2" y="525794"/>
          <a:ext cx="4692167" cy="531238"/>
        </a:xfrm>
        <a:prstGeom prst="chevron">
          <a:avLst/>
        </a:prstGeom>
        <a:solidFill>
          <a:srgbClr val="5DC3A8"/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entury Gothic"/>
              <a:cs typeface="Century Gothic"/>
            </a:rPr>
            <a:t>Modelo Federal;</a:t>
          </a:r>
        </a:p>
      </dsp:txBody>
      <dsp:txXfrm>
        <a:off x="265621" y="525794"/>
        <a:ext cx="4160929" cy="531238"/>
      </dsp:txXfrm>
    </dsp:sp>
    <dsp:sp modelId="{8DF25E83-F1A4-214D-9955-BE65558FD8A8}">
      <dsp:nvSpPr>
        <dsp:cNvPr id="0" name=""/>
        <dsp:cNvSpPr/>
      </dsp:nvSpPr>
      <dsp:spPr>
        <a:xfrm>
          <a:off x="2" y="1132859"/>
          <a:ext cx="4676352" cy="541615"/>
        </a:xfrm>
        <a:prstGeom prst="chevron">
          <a:avLst/>
        </a:prstGeom>
        <a:solidFill>
          <a:srgbClr val="CE7468"/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entury Gothic"/>
              <a:cs typeface="Century Gothic"/>
            </a:rPr>
            <a:t>Modelo do Estado de São Paulo;</a:t>
          </a:r>
        </a:p>
      </dsp:txBody>
      <dsp:txXfrm>
        <a:off x="270810" y="1132859"/>
        <a:ext cx="4134737" cy="541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459FF-D7E7-4142-88DE-264D09775674}" type="datetimeFigureOut">
              <a:rPr lang="en-US" smtClean="0"/>
              <a:t>9/30/19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DE462-72D1-F941-BABE-C5A379C303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02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890384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Espaço Reservado para Imagem de Slide 1">
            <a:extLst>
              <a:ext uri="{FF2B5EF4-FFF2-40B4-BE49-F238E27FC236}">
                <a16:creationId xmlns:a16="http://schemas.microsoft.com/office/drawing/2014/main" id="{C0DC48E4-E466-B44E-8661-D04A4A1227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Espaço Reservado para Anotações 2">
            <a:extLst>
              <a:ext uri="{FF2B5EF4-FFF2-40B4-BE49-F238E27FC236}">
                <a16:creationId xmlns:a16="http://schemas.microsoft.com/office/drawing/2014/main" id="{E8EB0611-8BC7-6243-B2E6-E38710423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  <p:sp>
        <p:nvSpPr>
          <p:cNvPr id="102403" name="Espaço Reservado para Número de Slide 3">
            <a:extLst>
              <a:ext uri="{FF2B5EF4-FFF2-40B4-BE49-F238E27FC236}">
                <a16:creationId xmlns:a16="http://schemas.microsoft.com/office/drawing/2014/main" id="{A0539526-667F-A344-87EC-BC1D1453A4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6C4E27A-1062-E444-9F0F-6898B8FBC2D2}" type="slidenum">
              <a:rPr lang="pt-PT" altLang="pt-BR" smtClean="0">
                <a:latin typeface="Arial" panose="020B0604020202020204" pitchFamily="34" charset="0"/>
                <a:ea typeface="MS PGothic" panose="020B0600070205080204" pitchFamily="34" charset="-128"/>
              </a:rPr>
              <a:pPr/>
              <a:t>37</a:t>
            </a:fld>
            <a:endParaRPr lang="pt-PT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17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007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59" y="321159"/>
            <a:ext cx="3916286" cy="4040613"/>
          </a:xfrm>
          <a:prstGeom prst="rect">
            <a:avLst/>
          </a:prstGeom>
        </p:spPr>
      </p:pic>
      <p:pic>
        <p:nvPicPr>
          <p:cNvPr id="10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61" y="4428212"/>
            <a:ext cx="3151180" cy="40940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8551456" y="4788769"/>
            <a:ext cx="278279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191574" y="45328"/>
            <a:ext cx="7327132" cy="3499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algn="l">
              <a:defRPr sz="1650" b="1">
                <a:solidFill>
                  <a:srgbClr val="2D647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457200" y="701190"/>
            <a:ext cx="8229600" cy="3394473"/>
          </a:xfrm>
          <a:prstGeom prst="rect">
            <a:avLst/>
          </a:prstGeom>
        </p:spPr>
        <p:txBody>
          <a:bodyPr/>
          <a:lstStyle>
            <a:lvl1pPr marL="257174" indent="-257174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569119" indent="-226219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877421" indent="-191621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232297" indent="-203597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1588770" indent="-217170"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8408523" y="4788769"/>
            <a:ext cx="278279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7" name="Shape 37"/>
          <p:cNvSpPr/>
          <p:nvPr/>
        </p:nvSpPr>
        <p:spPr>
          <a:xfrm>
            <a:off x="0" y="395279"/>
            <a:ext cx="9144000" cy="47482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5" cy="8715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b">
            <a:normAutofit/>
          </a:bodyPr>
          <a:lstStyle>
            <a:lvl1pPr algn="l">
              <a:defRPr sz="1500" b="1">
                <a:solidFill>
                  <a:srgbClr val="21596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3575052" y="204789"/>
            <a:ext cx="5111749" cy="4389835"/>
          </a:xfrm>
          <a:prstGeom prst="rect">
            <a:avLst/>
          </a:prstGeom>
        </p:spPr>
        <p:txBody>
          <a:bodyPr/>
          <a:lstStyle>
            <a:lvl1pPr marL="257175" indent="-257175">
              <a:spcBef>
                <a:spcPts val="525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587828" indent="-244928">
              <a:spcBef>
                <a:spcPts val="525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914400" indent="-228600">
              <a:spcBef>
                <a:spcPts val="525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303020" indent="-274320">
              <a:spcBef>
                <a:spcPts val="525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1645920" indent="-274320">
              <a:spcBef>
                <a:spcPts val="525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sz="half" idx="13"/>
          </p:nvPr>
        </p:nvSpPr>
        <p:spPr>
          <a:xfrm>
            <a:off x="457201" y="1076326"/>
            <a:ext cx="3008315" cy="3518297"/>
          </a:xfrm>
          <a:prstGeom prst="rect">
            <a:avLst/>
          </a:prstGeom>
        </p:spPr>
        <p:txBody>
          <a:bodyPr/>
          <a:lstStyle>
            <a:lvl1pPr>
              <a:spcBef>
                <a:spcPts val="225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spcBef>
                <a:spcPts val="30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8408523" y="4788769"/>
            <a:ext cx="278279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0175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3"/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6" b="39431"/>
          <a:stretch/>
        </p:blipFill>
        <p:spPr>
          <a:xfrm>
            <a:off x="0" y="1714500"/>
            <a:ext cx="4348206" cy="3429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319"/>
          <a:stretch/>
        </p:blipFill>
        <p:spPr>
          <a:xfrm>
            <a:off x="361951" y="4653791"/>
            <a:ext cx="3002430" cy="345247"/>
          </a:xfrm>
          <a:prstGeom prst="rect">
            <a:avLst/>
          </a:prstGeom>
        </p:spPr>
      </p:pic>
      <p:pic>
        <p:nvPicPr>
          <p:cNvPr id="10" name="Picture 9" descr="ass_conjunta_MCTIC-MEC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87" y="4683231"/>
            <a:ext cx="2587564" cy="3040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</p:sldLayoutIdLst>
  <p:transition spd="med"/>
  <p:txStyles>
    <p:titleStyle>
      <a:lvl1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3429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425" b="0" i="0" u="none" strike="noStrike" cap="none" spc="0" baseline="0">
          <a:ln>
            <a:noFill/>
          </a:ln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1pPr>
      <a:lvl2pPr marL="0" marR="0" indent="342900" algn="l" defTabSz="3429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425" b="0" i="0" u="none" strike="noStrike" cap="none" spc="0" baseline="0">
          <a:ln>
            <a:noFill/>
          </a:ln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2pPr>
      <a:lvl3pPr marL="0" marR="0" indent="685800" algn="l" defTabSz="3429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425" b="0" i="0" u="none" strike="noStrike" cap="none" spc="0" baseline="0">
          <a:ln>
            <a:noFill/>
          </a:ln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3pPr>
      <a:lvl4pPr marL="0" marR="0" indent="1028700" algn="l" defTabSz="3429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425" b="0" i="0" u="none" strike="noStrike" cap="none" spc="0" baseline="0">
          <a:ln>
            <a:noFill/>
          </a:ln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4pPr>
      <a:lvl5pPr marL="0" marR="0" indent="1371600" algn="l" defTabSz="3429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425" b="0" i="0" u="none" strike="noStrike" cap="none" spc="0" baseline="0">
          <a:ln>
            <a:noFill/>
          </a:ln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5pPr>
      <a:lvl6pPr marL="0" marR="0" indent="1714500" algn="l" defTabSz="3429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425" b="0" i="0" u="none" strike="noStrike" cap="none" spc="0" baseline="0">
          <a:ln>
            <a:noFill/>
          </a:ln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6pPr>
      <a:lvl7pPr marL="0" marR="0" indent="2057400" algn="l" defTabSz="3429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425" b="0" i="0" u="none" strike="noStrike" cap="none" spc="0" baseline="0">
          <a:ln>
            <a:noFill/>
          </a:ln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7pPr>
      <a:lvl8pPr marL="0" marR="0" indent="2400300" algn="l" defTabSz="3429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425" b="0" i="0" u="none" strike="noStrike" cap="none" spc="0" baseline="0">
          <a:ln>
            <a:noFill/>
          </a:ln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8pPr>
      <a:lvl9pPr marL="0" marR="0" indent="2743200" algn="l" defTabSz="3429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425" b="0" i="0" u="none" strike="noStrike" cap="none" spc="0" baseline="0">
          <a:ln>
            <a:noFill/>
          </a:ln>
          <a:solidFill>
            <a:srgbClr val="4D4D4D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86284"/>
            <a:ext cx="8406492" cy="5721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Empresa Pública Social (derivado)</a:t>
            </a:r>
            <a:endParaRPr lang="pt-BR" sz="2800" dirty="0"/>
          </a:p>
        </p:txBody>
      </p:sp>
      <p:sp>
        <p:nvSpPr>
          <p:cNvPr id="86" name="Shape 86"/>
          <p:cNvSpPr>
            <a:spLocks noGrp="1"/>
          </p:cNvSpPr>
          <p:nvPr>
            <p:ph type="body" sz="half" idx="1"/>
          </p:nvPr>
        </p:nvSpPr>
        <p:spPr>
          <a:xfrm>
            <a:off x="2544538" y="1256761"/>
            <a:ext cx="6313712" cy="30741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ja-JP" sz="1800" dirty="0">
                <a:latin typeface="Arial" pitchFamily="34" charset="0"/>
                <a:cs typeface="Arial" pitchFamily="34" charset="0"/>
              </a:rPr>
              <a:t>Exemplos: na esfera federal, HCPA, GHC, EBSERH, HEMOBRAS, CEITEC, EMBRAPA, CPRM, EPL e EPE. 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6" name="Picture 5" descr="GettyImages-476153406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07260"/>
            <a:ext cx="1936910" cy="19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6894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86284"/>
            <a:ext cx="8406492" cy="5721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Fundação Estatal</a:t>
            </a:r>
            <a:endParaRPr lang="pt-BR" sz="2800" dirty="0"/>
          </a:p>
        </p:txBody>
      </p:sp>
      <p:sp>
        <p:nvSpPr>
          <p:cNvPr id="86" name="Shape 86"/>
          <p:cNvSpPr>
            <a:spLocks noGrp="1"/>
          </p:cNvSpPr>
          <p:nvPr>
            <p:ph type="body" sz="half" idx="1"/>
          </p:nvPr>
        </p:nvSpPr>
        <p:spPr>
          <a:xfrm>
            <a:off x="2544538" y="1256761"/>
            <a:ext cx="6313712" cy="30741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ja-JP" sz="1800" b="1" dirty="0">
                <a:latin typeface="Arial" pitchFamily="34" charset="0"/>
                <a:cs typeface="Arial" pitchFamily="34" charset="0"/>
              </a:rPr>
              <a:t>Fundação Estatal -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 “entidade dotada de personalidade jurídica de direito privado, sem fins lucrativos, criada em virtude de autorização legislativa, para o desenvolvimento de atividades que não exijam execução por órgãos ou entidades de direito público, com autonomia administrativa, patrimônio próprio gerido pelos respectivos órgãos de direção, e funcionamento custeado por recursos da União e de outras fontes.” (Adaptado do Art. 5º, Inc. IV do Decreto-Lei nº 200/1967). </a:t>
            </a:r>
            <a:endParaRPr lang="pt-BR" altLang="pt-BR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6" name="Picture 5" descr="GettyImages-476153406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07260"/>
            <a:ext cx="1936910" cy="19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3011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86284"/>
            <a:ext cx="8406492" cy="5721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Fundação Estatal</a:t>
            </a:r>
            <a:endParaRPr lang="pt-BR" sz="2800" dirty="0"/>
          </a:p>
        </p:txBody>
      </p:sp>
      <p:sp>
        <p:nvSpPr>
          <p:cNvPr id="86" name="Shape 86"/>
          <p:cNvSpPr>
            <a:spLocks noGrp="1"/>
          </p:cNvSpPr>
          <p:nvPr>
            <p:ph type="body" sz="half" idx="1"/>
          </p:nvPr>
        </p:nvSpPr>
        <p:spPr>
          <a:xfrm>
            <a:off x="2544538" y="1256761"/>
            <a:ext cx="6313712" cy="30741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pt-BR" altLang="ja-JP" sz="1800" b="1" dirty="0">
                <a:latin typeface="Arial" pitchFamily="34" charset="0"/>
                <a:cs typeface="Arial" pitchFamily="34" charset="0"/>
              </a:rPr>
              <a:t>Fundação Estatal 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ja-JP" sz="1500" dirty="0">
                <a:latin typeface="Arial" pitchFamily="34" charset="0"/>
                <a:cs typeface="Arial" pitchFamily="34" charset="0"/>
              </a:rPr>
              <a:t>“A tese para fins de </a:t>
            </a:r>
            <a:r>
              <a:rPr lang="pt-BR" altLang="ja-JP" sz="1500" b="1" u="sng" dirty="0">
                <a:latin typeface="Arial" pitchFamily="34" charset="0"/>
                <a:cs typeface="Arial" pitchFamily="34" charset="0"/>
              </a:rPr>
              <a:t>repercussão geral</a:t>
            </a:r>
            <a:r>
              <a:rPr lang="pt-BR" altLang="ja-JP" sz="15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ja-JP" sz="1500" dirty="0">
                <a:latin typeface="Arial" pitchFamily="34" charset="0"/>
                <a:cs typeface="Arial" pitchFamily="34" charset="0"/>
              </a:rPr>
              <a:t>proposta pelo relator e aprovada por maioria tem a seguinte redação: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pt-BR" altLang="ja-JP" sz="1500" dirty="0">
                <a:latin typeface="Arial" pitchFamily="34" charset="0"/>
                <a:cs typeface="Arial" pitchFamily="34" charset="0"/>
              </a:rPr>
              <a:t>1 – A qualificação de uma fundação instituída pelo Estado como sujeita ao regime público ou privado depende: </a:t>
            </a:r>
            <a:r>
              <a:rPr lang="pt-BR" altLang="ja-JP" sz="15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pt-BR" altLang="ja-JP" sz="1500" dirty="0">
                <a:latin typeface="Arial" pitchFamily="34" charset="0"/>
                <a:cs typeface="Arial" pitchFamily="34" charset="0"/>
              </a:rPr>
              <a:t> – do estatuto de sua criação ou autorização; II – das atividades por ela prestadas. </a:t>
            </a:r>
            <a:r>
              <a:rPr lang="pt-BR" altLang="ja-JP" sz="1500" b="1" dirty="0">
                <a:latin typeface="Arial" pitchFamily="34" charset="0"/>
                <a:cs typeface="Arial" pitchFamily="34" charset="0"/>
              </a:rPr>
              <a:t>As atividades de conteúdo econômico e as passíveis de delegação, quando definidas como objetos de dada fundação, ainda que essa seja instituída ou mantida pelo Poder Público, podem se submeter ao regime jurídico de direito privado.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pt-BR" altLang="ja-JP" sz="1500" dirty="0">
                <a:latin typeface="Arial" pitchFamily="34" charset="0"/>
                <a:cs typeface="Arial" pitchFamily="34" charset="0"/>
              </a:rPr>
              <a:t>2 – A estabilidade especial do artigo 19 do ADCT não se estende aos empregados das fundações públicas de direito privado, aplicando-se tão somente aos servidores das pessoas jurídicas de direito público.” (STF - Plenário - RE nº 716378, 07 AGO 2019). </a:t>
            </a:r>
            <a:endParaRPr lang="pt-BR" altLang="pt-BR" sz="15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6" name="Picture 5" descr="GettyImages-476153406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07260"/>
            <a:ext cx="1936910" cy="19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0048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86284"/>
            <a:ext cx="8406492" cy="5721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Fundação Estatal</a:t>
            </a:r>
            <a:endParaRPr lang="pt-BR" sz="2800" dirty="0"/>
          </a:p>
        </p:txBody>
      </p:sp>
      <p:sp>
        <p:nvSpPr>
          <p:cNvPr id="86" name="Shape 86"/>
          <p:cNvSpPr>
            <a:spLocks noGrp="1"/>
          </p:cNvSpPr>
          <p:nvPr>
            <p:ph type="body" sz="half" idx="1"/>
          </p:nvPr>
        </p:nvSpPr>
        <p:spPr>
          <a:xfrm>
            <a:off x="2544538" y="1256761"/>
            <a:ext cx="6313712" cy="30741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ja-JP" sz="1800" dirty="0">
                <a:latin typeface="Arial" pitchFamily="34" charset="0"/>
                <a:cs typeface="Arial" pitchFamily="34" charset="0"/>
              </a:rPr>
              <a:t>Exemplos: na esfera federal, </a:t>
            </a:r>
            <a:r>
              <a:rPr lang="pt-BR" altLang="ja-JP" sz="1800" dirty="0" err="1">
                <a:latin typeface="Arial" pitchFamily="34" charset="0"/>
                <a:cs typeface="Arial" pitchFamily="34" charset="0"/>
              </a:rPr>
              <a:t>Funpresp-Exe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altLang="ja-JP" sz="1800" dirty="0" err="1">
                <a:latin typeface="Arial" pitchFamily="34" charset="0"/>
                <a:cs typeface="Arial" pitchFamily="34" charset="0"/>
              </a:rPr>
              <a:t>Funpresp-Jud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; nas esferas estaduais, FSERJ, FUNEAS-PARANÁ, FHS (SE), FUNESA (SE), FSPH (SE) FESF(BA). </a:t>
            </a: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pt-BR" altLang="ja-JP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ja-JP" sz="1800" dirty="0">
                <a:latin typeface="Arial" pitchFamily="34" charset="0"/>
                <a:cs typeface="Arial" pitchFamily="34" charset="0"/>
              </a:rPr>
              <a:t>Observação: Requer lei complementar para definir área de atuação. </a:t>
            </a:r>
            <a:r>
              <a:rPr lang="pt-BR" altLang="ja-JP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(?)</a:t>
            </a:r>
            <a:endParaRPr lang="pt-BR" altLang="pt-BR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6" name="Picture 5" descr="GettyImages-476153406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07260"/>
            <a:ext cx="1936910" cy="19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9512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86284"/>
            <a:ext cx="8406492" cy="5721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Serviço Social Autônomo (derivado)</a:t>
            </a:r>
            <a:endParaRPr lang="pt-BR" sz="2800" dirty="0"/>
          </a:p>
        </p:txBody>
      </p:sp>
      <p:sp>
        <p:nvSpPr>
          <p:cNvPr id="86" name="Shape 86"/>
          <p:cNvSpPr>
            <a:spLocks noGrp="1"/>
          </p:cNvSpPr>
          <p:nvPr>
            <p:ph type="body" sz="half" idx="1"/>
          </p:nvPr>
        </p:nvSpPr>
        <p:spPr>
          <a:xfrm>
            <a:off x="2544538" y="1256761"/>
            <a:ext cx="6313712" cy="30741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ja-JP" sz="1800" b="1" dirty="0">
                <a:latin typeface="Arial" pitchFamily="34" charset="0"/>
                <a:cs typeface="Arial" pitchFamily="34" charset="0"/>
              </a:rPr>
              <a:t>Serviços Sociais Autônomos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 são “[...] entidades privadas sem fins lucrativos, criadas por lei, não integrantes da Administração Pública direta ou indireta, que atuam em colaboração com o Poder Público em atividades de interesses públicos e utilidades públicas, sem subordinação hierárquica, segundo regime jurídico privado qualificado por derrogações de ordem pública.” (Camargo, Aureliano Junior, Cunha Junior, 2011, p. 7 apud Cunha Junior, </a:t>
            </a:r>
            <a:r>
              <a:rPr lang="pt-BR" altLang="ja-JP" sz="1800" dirty="0" err="1">
                <a:latin typeface="Arial" pitchFamily="34" charset="0"/>
                <a:cs typeface="Arial" pitchFamily="34" charset="0"/>
              </a:rPr>
              <a:t>Saddy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altLang="ja-JP" sz="1800" dirty="0" err="1">
                <a:latin typeface="Arial" pitchFamily="34" charset="0"/>
                <a:cs typeface="Arial" pitchFamily="34" charset="0"/>
              </a:rPr>
              <a:t>Knopp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, Aureliano Junior, 2018, p. 268). </a:t>
            </a:r>
            <a:endParaRPr lang="pt-BR" altLang="pt-BR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6" name="Picture 5" descr="GettyImages-476153406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07260"/>
            <a:ext cx="1936910" cy="19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7503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86284"/>
            <a:ext cx="8406492" cy="5721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Serviço Social Autônomo (derivado)</a:t>
            </a:r>
            <a:endParaRPr lang="pt-BR" sz="2800" dirty="0"/>
          </a:p>
        </p:txBody>
      </p:sp>
      <p:sp>
        <p:nvSpPr>
          <p:cNvPr id="86" name="Shape 86"/>
          <p:cNvSpPr>
            <a:spLocks noGrp="1"/>
          </p:cNvSpPr>
          <p:nvPr>
            <p:ph type="body" sz="half" idx="1"/>
          </p:nvPr>
        </p:nvSpPr>
        <p:spPr>
          <a:xfrm>
            <a:off x="2544538" y="1256761"/>
            <a:ext cx="6313712" cy="30741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ja-JP" sz="1800" dirty="0">
                <a:latin typeface="Arial" pitchFamily="34" charset="0"/>
                <a:cs typeface="Arial" pitchFamily="34" charset="0"/>
              </a:rPr>
              <a:t>Tem finalidade pública, mas </a:t>
            </a:r>
            <a:r>
              <a:rPr lang="pt-BR" altLang="ja-JP" sz="1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não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 é estatal. </a:t>
            </a: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pt-BR" altLang="ja-JP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ja-JP" sz="1800" dirty="0">
                <a:latin typeface="Arial" pitchFamily="34" charset="0"/>
                <a:cs typeface="Arial" pitchFamily="34" charset="0"/>
              </a:rPr>
              <a:t>Observação: Modelo de paraestatal não compreendido no art. 240 da CF/88. </a:t>
            </a: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pt-BR" altLang="ja-JP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ja-JP" sz="1800" dirty="0">
                <a:latin typeface="Arial" pitchFamily="34" charset="0"/>
                <a:cs typeface="Arial" pitchFamily="34" charset="0"/>
              </a:rPr>
              <a:t>Exemplos: na esfera federal, APS, Apex, ABDI, </a:t>
            </a:r>
            <a:r>
              <a:rPr lang="pt-BR" altLang="ja-JP" sz="1800" dirty="0" err="1">
                <a:latin typeface="Arial" pitchFamily="34" charset="0"/>
                <a:cs typeface="Arial" pitchFamily="34" charset="0"/>
              </a:rPr>
              <a:t>Anater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altLang="ja-JP" sz="1800" dirty="0" err="1">
                <a:latin typeface="Arial" pitchFamily="34" charset="0"/>
                <a:cs typeface="Arial" pitchFamily="34" charset="0"/>
              </a:rPr>
              <a:t>Adaps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; em outras esferas, </a:t>
            </a:r>
            <a:r>
              <a:rPr lang="pt-BR" altLang="ja-JP" sz="1800" dirty="0" err="1">
                <a:latin typeface="Arial" pitchFamily="34" charset="0"/>
                <a:cs typeface="Arial" pitchFamily="34" charset="0"/>
              </a:rPr>
              <a:t>Investe-SP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; Pro-saúde (AC). </a:t>
            </a:r>
            <a:r>
              <a:rPr lang="pt-BR" altLang="ja-JP" sz="1800" dirty="0" err="1">
                <a:latin typeface="Arial" pitchFamily="34" charset="0"/>
                <a:cs typeface="Arial" pitchFamily="34" charset="0"/>
              </a:rPr>
              <a:t>Sehac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 (Petrópolis/RJ) SSA-HMDCC (BH/MG), IHBDF.</a:t>
            </a:r>
            <a:endParaRPr lang="pt-BR" altLang="pt-BR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6" name="Picture 5" descr="GettyImages-476153406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07260"/>
            <a:ext cx="1936910" cy="19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0914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86284"/>
            <a:ext cx="8406492" cy="5721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“Entidade de Colaboração” (Diversos Modelos)</a:t>
            </a:r>
            <a:endParaRPr lang="pt-BR" sz="2800" dirty="0"/>
          </a:p>
        </p:txBody>
      </p:sp>
      <p:sp>
        <p:nvSpPr>
          <p:cNvPr id="86" name="Shape 86"/>
          <p:cNvSpPr>
            <a:spLocks noGrp="1"/>
          </p:cNvSpPr>
          <p:nvPr>
            <p:ph type="body" sz="half" idx="1"/>
          </p:nvPr>
        </p:nvSpPr>
        <p:spPr>
          <a:xfrm>
            <a:off x="2544538" y="1256761"/>
            <a:ext cx="6313712" cy="30741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ja-JP" sz="1800" dirty="0">
                <a:latin typeface="Arial" pitchFamily="34" charset="0"/>
                <a:cs typeface="Arial" pitchFamily="34" charset="0"/>
              </a:rPr>
              <a:t>“São </a:t>
            </a:r>
            <a:r>
              <a:rPr lang="pt-BR" altLang="ja-JP" sz="1800" b="1" dirty="0">
                <a:latin typeface="Arial" pitchFamily="34" charset="0"/>
                <a:cs typeface="Arial" pitchFamily="34" charset="0"/>
              </a:rPr>
              <a:t>entidades de colaboração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 as pessoas jurídicas de direito privado não estatais, sem fins lucrativos, constituídas voluntariamente por particulares, que desenvolvam atividades de relevância pública, essenciais à coletividade, objeto de incentivo e fiscalização regular do Poder Público.” (Art. 73, APL Comissão Juristas, Portaria MPOG nº Portaria 426, de 06/12/2007, entregue em 16/07/2009).</a:t>
            </a: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pt-BR" altLang="ja-JP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ja-JP" sz="1800" dirty="0">
                <a:latin typeface="Arial" pitchFamily="34" charset="0"/>
                <a:cs typeface="Arial" pitchFamily="34" charset="0"/>
              </a:rPr>
              <a:t>“Tem finalidade pública, mas </a:t>
            </a:r>
            <a:r>
              <a:rPr lang="pt-BR" altLang="ja-JP" sz="1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não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 é estatal!”</a:t>
            </a: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pt-BR" altLang="ja-JP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6" name="Picture 5" descr="GettyImages-476153406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07260"/>
            <a:ext cx="1936910" cy="19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1539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86284"/>
            <a:ext cx="8406492" cy="5721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Organização Social</a:t>
            </a:r>
            <a:endParaRPr lang="pt-BR" sz="2800" dirty="0"/>
          </a:p>
        </p:txBody>
      </p:sp>
      <p:sp>
        <p:nvSpPr>
          <p:cNvPr id="86" name="Shape 86"/>
          <p:cNvSpPr>
            <a:spLocks noGrp="1"/>
          </p:cNvSpPr>
          <p:nvPr>
            <p:ph type="body" sz="half" idx="1"/>
          </p:nvPr>
        </p:nvSpPr>
        <p:spPr>
          <a:xfrm>
            <a:off x="2544538" y="1256761"/>
            <a:ext cx="6313712" cy="30741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pt-BR" sz="1800" dirty="0">
                <a:latin typeface="Arial" pitchFamily="34" charset="0"/>
                <a:cs typeface="Arial" pitchFamily="34" charset="0"/>
              </a:rPr>
              <a:t>Tipo de “</a:t>
            </a:r>
            <a:r>
              <a:rPr lang="pt-BR" altLang="pt-BR" sz="1800" b="1" dirty="0">
                <a:latin typeface="Arial" pitchFamily="34" charset="0"/>
                <a:cs typeface="Arial" pitchFamily="34" charset="0"/>
              </a:rPr>
              <a:t>Entidade de Colaboração”</a:t>
            </a:r>
            <a:r>
              <a:rPr lang="pt-BR" altLang="pt-BR" sz="1800" dirty="0">
                <a:latin typeface="Arial" pitchFamily="34" charset="0"/>
                <a:cs typeface="Arial" pitchFamily="34" charset="0"/>
              </a:rPr>
              <a:t> - “São </a:t>
            </a:r>
            <a:r>
              <a:rPr lang="pt-BR" altLang="pt-BR" sz="1800" b="1" dirty="0">
                <a:latin typeface="Arial" pitchFamily="34" charset="0"/>
                <a:cs typeface="Arial" pitchFamily="34" charset="0"/>
              </a:rPr>
              <a:t>entidades privadas</a:t>
            </a:r>
            <a:r>
              <a:rPr lang="pt-BR" altLang="pt-BR" sz="1800" dirty="0">
                <a:latin typeface="Arial" pitchFamily="34" charset="0"/>
                <a:cs typeface="Arial" pitchFamily="34" charset="0"/>
              </a:rPr>
              <a:t> sem fins lucrativos (ou econômicos), com características estatutárias especiais, inclusive no </a:t>
            </a:r>
            <a:r>
              <a:rPr lang="pt-BR" altLang="pt-BR" sz="1800" b="1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modelo de governança</a:t>
            </a:r>
            <a:r>
              <a:rPr lang="pt-BR" altLang="pt-BR" sz="1800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 (composição e competências do Conselho de Administração)</a:t>
            </a:r>
            <a:r>
              <a:rPr lang="pt-BR" altLang="pt-BR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altLang="pt-BR" sz="1800" b="1" dirty="0">
                <a:latin typeface="Arial" pitchFamily="34" charset="0"/>
                <a:cs typeface="Arial" pitchFamily="34" charset="0"/>
              </a:rPr>
              <a:t>qualificadas</a:t>
            </a:r>
            <a:r>
              <a:rPr lang="pt-BR" altLang="pt-BR" sz="1800" dirty="0">
                <a:latin typeface="Arial" pitchFamily="34" charset="0"/>
                <a:cs typeface="Arial" pitchFamily="34" charset="0"/>
              </a:rPr>
              <a:t> (tituladas) como </a:t>
            </a:r>
            <a:r>
              <a:rPr lang="pt-BR" altLang="pt-BR" sz="1800" b="1" dirty="0">
                <a:latin typeface="Arial" pitchFamily="34" charset="0"/>
                <a:cs typeface="Arial" pitchFamily="34" charset="0"/>
              </a:rPr>
              <a:t>organização social, </a:t>
            </a:r>
            <a:r>
              <a:rPr lang="pt-BR" altLang="pt-BR" sz="1800" dirty="0">
                <a:latin typeface="Arial" pitchFamily="34" charset="0"/>
                <a:cs typeface="Arial" pitchFamily="34" charset="0"/>
              </a:rPr>
              <a:t>com regras especiais de </a:t>
            </a:r>
            <a:r>
              <a:rPr lang="pt-BR" altLang="pt-BR" sz="1800" b="1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fomento</a:t>
            </a:r>
            <a:r>
              <a:rPr lang="pt-BR" altLang="pt-BR" sz="1800" dirty="0">
                <a:latin typeface="Arial" pitchFamily="34" charset="0"/>
                <a:cs typeface="Arial" pitchFamily="34" charset="0"/>
              </a:rPr>
              <a:t> (pessoal, patrimônio e/ou financeiro), para </a:t>
            </a:r>
            <a:r>
              <a:rPr lang="pt-BR" altLang="pt-BR" sz="1800" b="1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parceria</a:t>
            </a:r>
            <a:r>
              <a:rPr lang="pt-BR" altLang="pt-BR" sz="1800" dirty="0">
                <a:latin typeface="Arial" pitchFamily="34" charset="0"/>
                <a:cs typeface="Arial" pitchFamily="34" charset="0"/>
              </a:rPr>
              <a:t>, mediante </a:t>
            </a:r>
            <a:r>
              <a:rPr lang="pt-BR" altLang="pt-BR" sz="1800" b="1" dirty="0">
                <a:latin typeface="Arial" pitchFamily="34" charset="0"/>
                <a:cs typeface="Arial" pitchFamily="34" charset="0"/>
              </a:rPr>
              <a:t>contrato de gestão</a:t>
            </a:r>
            <a:r>
              <a:rPr lang="pt-BR" altLang="pt-BR" sz="1800" dirty="0">
                <a:latin typeface="Arial" pitchFamily="34" charset="0"/>
                <a:cs typeface="Arial" pitchFamily="34" charset="0"/>
              </a:rPr>
              <a:t>.”</a:t>
            </a: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pt-BR" alt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6" name="Picture 5" descr="GettyImages-476153406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07260"/>
            <a:ext cx="1936910" cy="19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9353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86284"/>
            <a:ext cx="8406492" cy="5721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Organização Social</a:t>
            </a:r>
            <a:endParaRPr lang="pt-BR" sz="2800" dirty="0"/>
          </a:p>
        </p:txBody>
      </p:sp>
      <p:sp>
        <p:nvSpPr>
          <p:cNvPr id="86" name="Shape 86"/>
          <p:cNvSpPr>
            <a:spLocks noGrp="1"/>
          </p:cNvSpPr>
          <p:nvPr>
            <p:ph type="body" sz="half" idx="1"/>
          </p:nvPr>
        </p:nvSpPr>
        <p:spPr>
          <a:xfrm>
            <a:off x="2544538" y="1256761"/>
            <a:ext cx="6313712" cy="30741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ja-JP" sz="1800" dirty="0">
                <a:latin typeface="Arial" pitchFamily="34" charset="0"/>
                <a:cs typeface="Arial" pitchFamily="34" charset="0"/>
              </a:rPr>
              <a:t>Tem finalidade pública, mas </a:t>
            </a:r>
            <a:r>
              <a:rPr lang="pt-BR" altLang="ja-JP" sz="1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não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 é estatal. </a:t>
            </a: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pt-BR" altLang="ja-JP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ja-JP" sz="1800" dirty="0">
                <a:latin typeface="Arial" pitchFamily="34" charset="0"/>
                <a:cs typeface="Arial" pitchFamily="34" charset="0"/>
              </a:rPr>
              <a:t>Observação: </a:t>
            </a:r>
            <a:r>
              <a:rPr lang="pt-BR" altLang="ja-JP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Acordão STF ADI 1923/DF  </a:t>
            </a: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pt-BR" altLang="ja-JP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ja-JP" sz="1800" dirty="0">
                <a:latin typeface="Arial" pitchFamily="34" charset="0"/>
                <a:cs typeface="Arial" pitchFamily="34" charset="0"/>
              </a:rPr>
              <a:t>Exemplos: na esfera federal, CNPEM, IMPA, IDSM, RNP, EMBRABII, CGEE, nas outras esferas, OSESP, SPDM, IRSSL, (diversos cultura e saúde).</a:t>
            </a:r>
            <a:endParaRPr lang="pt-BR" altLang="pt-BR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6" name="Picture 5" descr="GettyImages-476153406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07260"/>
            <a:ext cx="1936910" cy="19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9069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86284"/>
            <a:ext cx="8406492" cy="5721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Instrumentos (Sem Fins Lucrativos)</a:t>
            </a:r>
            <a:endParaRPr lang="pt-BR" sz="2800" dirty="0"/>
          </a:p>
        </p:txBody>
      </p:sp>
      <p:sp>
        <p:nvSpPr>
          <p:cNvPr id="86" name="Shape 86"/>
          <p:cNvSpPr>
            <a:spLocks noGrp="1"/>
          </p:cNvSpPr>
          <p:nvPr>
            <p:ph type="body" sz="half" idx="1"/>
          </p:nvPr>
        </p:nvSpPr>
        <p:spPr>
          <a:xfrm>
            <a:off x="2544538" y="1256761"/>
            <a:ext cx="6313712" cy="30741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ja-JP" sz="1600" b="1" dirty="0">
                <a:latin typeface="Arial" panose="020B0604020202020204" pitchFamily="34" charset="0"/>
                <a:cs typeface="Arial" pitchFamily="34" charset="0"/>
              </a:rPr>
              <a:t>Termo de colaboração </a:t>
            </a:r>
            <a:r>
              <a:rPr lang="pt-BR" altLang="ja-JP" sz="1600" dirty="0">
                <a:latin typeface="Arial" panose="020B0604020202020204" pitchFamily="34" charset="0"/>
                <a:cs typeface="Arial" pitchFamily="34" charset="0"/>
              </a:rPr>
              <a:t>- </a:t>
            </a:r>
            <a:r>
              <a:rPr lang="pt-BR" altLang="ja-JP" sz="1600" b="1" dirty="0">
                <a:latin typeface="Arial" panose="020B0604020202020204" pitchFamily="34" charset="0"/>
                <a:cs typeface="Arial" pitchFamily="34" charset="0"/>
              </a:rPr>
              <a:t>instrumento</a:t>
            </a:r>
            <a:r>
              <a:rPr lang="pt-BR" altLang="ja-JP" sz="1600" dirty="0">
                <a:latin typeface="Arial" panose="020B0604020202020204" pitchFamily="34" charset="0"/>
                <a:cs typeface="Arial" pitchFamily="34" charset="0"/>
              </a:rPr>
              <a:t> por meio do qual são formalizadas as </a:t>
            </a:r>
            <a:r>
              <a:rPr lang="pt-BR" altLang="ja-JP" sz="1600" b="1" dirty="0">
                <a:latin typeface="Arial" panose="020B0604020202020204" pitchFamily="34" charset="0"/>
                <a:cs typeface="Arial" pitchFamily="34" charset="0"/>
              </a:rPr>
              <a:t>parcerias</a:t>
            </a:r>
            <a:r>
              <a:rPr lang="pt-BR" altLang="ja-JP" sz="1600" dirty="0">
                <a:latin typeface="Arial" panose="020B0604020202020204" pitchFamily="34" charset="0"/>
                <a:cs typeface="Arial" pitchFamily="34" charset="0"/>
              </a:rPr>
              <a:t> estabelecidas pela administração pública com organizações da sociedade civil para a consecução de finalidades de interesse público e recíproco </a:t>
            </a:r>
            <a:r>
              <a:rPr lang="pt-BR" altLang="ja-JP" sz="1600" u="sng" dirty="0">
                <a:latin typeface="Arial" panose="020B0604020202020204" pitchFamily="34" charset="0"/>
                <a:cs typeface="Arial" pitchFamily="34" charset="0"/>
              </a:rPr>
              <a:t>propostas pela administração pública</a:t>
            </a:r>
            <a:r>
              <a:rPr lang="pt-BR" altLang="ja-JP" sz="1600" dirty="0">
                <a:latin typeface="Arial" panose="020B0604020202020204" pitchFamily="34" charset="0"/>
                <a:cs typeface="Arial" pitchFamily="34" charset="0"/>
              </a:rPr>
              <a:t> que envolvam a </a:t>
            </a:r>
            <a:r>
              <a:rPr lang="pt-BR" altLang="ja-JP" sz="1600" b="1" dirty="0">
                <a:latin typeface="Arial" panose="020B0604020202020204" pitchFamily="34" charset="0"/>
                <a:cs typeface="Arial" pitchFamily="34" charset="0"/>
              </a:rPr>
              <a:t>transferência de recursos financeiros</a:t>
            </a:r>
            <a:r>
              <a:rPr lang="pt-BR" altLang="ja-JP" sz="1600" dirty="0">
                <a:latin typeface="Arial" panose="020B0604020202020204" pitchFamily="34" charset="0"/>
                <a:cs typeface="Arial" pitchFamily="34" charset="0"/>
              </a:rPr>
              <a:t>; </a:t>
            </a: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Termo de fomento -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instrumento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por meio do qual são formalizadas as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parceria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 estabelecidas pela administração pública com organizações da sociedade civil para a consecução de finalidades de interesse público e recíproco </a:t>
            </a:r>
            <a:r>
              <a:rPr lang="pt-BR" sz="1600" u="sng" dirty="0">
                <a:latin typeface="Arial" panose="020B0604020202020204" pitchFamily="34" charset="0"/>
                <a:cs typeface="Arial" panose="020B0604020202020204" pitchFamily="34" charset="0"/>
              </a:rPr>
              <a:t>propostas pelas organizações da sociedade civil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que envolvam a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transferência de recursos financeiros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altLang="ja-JP" sz="1600" dirty="0">
              <a:highlight>
                <a:srgbClr val="FFFF00"/>
              </a:highlight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6" name="Picture 5" descr="GettyImages-476153406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07260"/>
            <a:ext cx="1936910" cy="19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4852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6"/>
          <p:cNvSpPr/>
          <p:nvPr/>
        </p:nvSpPr>
        <p:spPr>
          <a:xfrm>
            <a:off x="1220931" y="2326144"/>
            <a:ext cx="6702135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3600" b="1"/>
            </a:lvl1pPr>
          </a:lstStyle>
          <a:p>
            <a:r>
              <a:rPr lang="pt-BR" dirty="0">
                <a:latin typeface="Arial" pitchFamily="34" charset="0"/>
                <a:cs typeface="Arial" pitchFamily="34" charset="0"/>
              </a:rPr>
              <a:t>Alternativas de Modelos Institucionais para a melhoria da gestão de Assistência à Saúde</a:t>
            </a:r>
          </a:p>
        </p:txBody>
      </p:sp>
      <p:sp>
        <p:nvSpPr>
          <p:cNvPr id="3" name="Shape 78"/>
          <p:cNvSpPr/>
          <p:nvPr/>
        </p:nvSpPr>
        <p:spPr>
          <a:xfrm>
            <a:off x="3483791" y="4152812"/>
            <a:ext cx="443927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 algn="r">
              <a:defRPr sz="2400"/>
            </a:lvl1pPr>
          </a:lstStyle>
          <a:p>
            <a:r>
              <a:rPr lang="en-US" sz="1800" dirty="0">
                <a:latin typeface="Arial" pitchFamily="34" charset="0"/>
                <a:cs typeface="Arial" pitchFamily="34" charset="0"/>
              </a:rPr>
              <a:t>Agosto</a:t>
            </a:r>
            <a:r>
              <a:rPr sz="1800" dirty="0">
                <a:latin typeface="Arial" pitchFamily="34" charset="0"/>
                <a:cs typeface="Arial" pitchFamily="34" charset="0"/>
              </a:rPr>
              <a:t>, 2019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1E7986-21E2-994D-9128-41DD237E7F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" b="56104"/>
          <a:stretch/>
        </p:blipFill>
        <p:spPr>
          <a:xfrm>
            <a:off x="126999" y="139700"/>
            <a:ext cx="8890000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3516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86284"/>
            <a:ext cx="8406492" cy="5721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Instrumentos (Sem Fins Lucrativos)</a:t>
            </a:r>
            <a:endParaRPr lang="pt-BR" sz="2800" dirty="0"/>
          </a:p>
        </p:txBody>
      </p:sp>
      <p:sp>
        <p:nvSpPr>
          <p:cNvPr id="86" name="Shape 86"/>
          <p:cNvSpPr>
            <a:spLocks noGrp="1"/>
          </p:cNvSpPr>
          <p:nvPr>
            <p:ph type="body" sz="half" idx="1"/>
          </p:nvPr>
        </p:nvSpPr>
        <p:spPr>
          <a:xfrm>
            <a:off x="2544538" y="1256761"/>
            <a:ext cx="6313712" cy="30741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ja-JP" sz="1800" dirty="0">
                <a:latin typeface="Arial" pitchFamily="34" charset="0"/>
                <a:cs typeface="Arial" pitchFamily="34" charset="0"/>
              </a:rPr>
              <a:t>Beneficiárias: Organização da Sociedade Civil (inclusive cooperativas e organizações religiosas).</a:t>
            </a: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pt-BR" altLang="ja-JP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ja-JP" sz="1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Não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 é estatal. 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6" name="Picture 5" descr="GettyImages-476153406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07260"/>
            <a:ext cx="1936910" cy="19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1146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86284"/>
            <a:ext cx="8406492" cy="5721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Modelos Mistos</a:t>
            </a:r>
            <a:endParaRPr lang="pt-BR" sz="2800" dirty="0"/>
          </a:p>
        </p:txBody>
      </p:sp>
      <p:sp>
        <p:nvSpPr>
          <p:cNvPr id="86" name="Shape 86"/>
          <p:cNvSpPr>
            <a:spLocks noGrp="1"/>
          </p:cNvSpPr>
          <p:nvPr>
            <p:ph type="body" sz="half" idx="1"/>
          </p:nvPr>
        </p:nvSpPr>
        <p:spPr>
          <a:xfrm>
            <a:off x="2544538" y="1256761"/>
            <a:ext cx="6313712" cy="30741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ja-JP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P.ex.:</a:t>
            </a:r>
          </a:p>
          <a:p>
            <a:pPr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altLang="ja-JP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Autarquia / Autarquia Especial / Fundação Pública </a:t>
            </a:r>
            <a:r>
              <a:rPr lang="pt-BR" altLang="ja-JP" b="1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pt-BR" altLang="ja-JP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ja-JP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Fundação(</a:t>
            </a:r>
            <a:r>
              <a:rPr lang="pt-BR" altLang="ja-JP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ões</a:t>
            </a:r>
            <a:r>
              <a:rPr lang="pt-BR" altLang="ja-JP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de Apoio</a:t>
            </a:r>
          </a:p>
          <a:p>
            <a:pPr algn="just">
              <a:lnSpc>
                <a:spcPct val="114000"/>
              </a:lnSpc>
              <a:spcBef>
                <a:spcPts val="1050"/>
              </a:spcBef>
              <a:spcAft>
                <a:spcPts val="450"/>
              </a:spcAft>
            </a:pPr>
            <a:r>
              <a:rPr lang="pt-BR" alt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Fundação Estatal </a:t>
            </a:r>
            <a:r>
              <a:rPr lang="pt-BR" altLang="pt-BR" b="1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pt-BR" alt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Organização(</a:t>
            </a:r>
            <a:r>
              <a:rPr lang="pt-BR" altLang="pt-B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ões</a:t>
            </a:r>
            <a:r>
              <a:rPr lang="pt-BR" alt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Social(</a:t>
            </a:r>
            <a:r>
              <a:rPr lang="pt-BR" altLang="pt-B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pt-BR" alt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pt-BR" altLang="pt-BR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6" name="Picture 5" descr="GettyImages-476153406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07260"/>
            <a:ext cx="1936910" cy="19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4257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82588" y="284163"/>
            <a:ext cx="8480425" cy="635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pt-BR" sz="2400" dirty="0">
                <a:solidFill>
                  <a:srgbClr val="C00000"/>
                </a:solidFill>
              </a:rPr>
              <a:t>DIFERENÇAS BÁSICAS ENTRE GRUPOS DE MODELOS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450354" y="4780605"/>
            <a:ext cx="207748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10" name="Retângulo 25">
            <a:extLst>
              <a:ext uri="{FF2B5EF4-FFF2-40B4-BE49-F238E27FC236}">
                <a16:creationId xmlns:a16="http://schemas.microsoft.com/office/drawing/2014/main" id="{2B6C7597-1979-B64E-B863-AC1430902A5B}"/>
              </a:ext>
            </a:extLst>
          </p:cNvPr>
          <p:cNvSpPr/>
          <p:nvPr/>
        </p:nvSpPr>
        <p:spPr bwMode="auto">
          <a:xfrm>
            <a:off x="382588" y="830793"/>
            <a:ext cx="8480425" cy="4107156"/>
          </a:xfrm>
          <a:prstGeom prst="rect">
            <a:avLst/>
          </a:prstGeom>
          <a:solidFill>
            <a:schemeClr val="bg1"/>
          </a:solidFill>
          <a:ln w="190500" cmpd="sng">
            <a:solidFill>
              <a:srgbClr val="E4AF6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altLang="pt-BR" sz="1200" dirty="0">
                <a:solidFill>
                  <a:srgbClr val="FFFFFF"/>
                </a:solidFill>
                <a:ea typeface="MS PGothic" charset="-128"/>
                <a:cs typeface="MS PGothic" charset="-128"/>
              </a:rPr>
              <a:t>v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2714CAC7-2011-4D49-92A9-8397F7853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310446"/>
              </p:ext>
            </p:extLst>
          </p:nvPr>
        </p:nvGraphicFramePr>
        <p:xfrm>
          <a:off x="382587" y="830792"/>
          <a:ext cx="8480426" cy="4107156"/>
        </p:xfrm>
        <a:graphic>
          <a:graphicData uri="http://schemas.openxmlformats.org/drawingml/2006/table">
            <a:tbl>
              <a:tblPr/>
              <a:tblGrid>
                <a:gridCol w="2651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8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rowSpan="3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3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Entidades </a:t>
                      </a:r>
                      <a:r>
                        <a:rPr kumimoji="0" lang="pt-BR" altLang="pt-BR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Estatais</a:t>
                      </a: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 de Direito Privado 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charset="-128"/>
                        <a:cs typeface="Arial" pitchFamily="34" charset="0"/>
                      </a:endParaRP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3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Fundaç</a:t>
                      </a: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. Estatal</a:t>
                      </a: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3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altLang="pt-BR" sz="1600" dirty="0">
                          <a:solidFill>
                            <a:srgbClr val="0432FF"/>
                          </a:solidFill>
                          <a:latin typeface="Arial" pitchFamily="34" charset="0"/>
                          <a:cs typeface="Arial" pitchFamily="34" charset="0"/>
                        </a:rPr>
                        <a:t>Atuar em atividades sociais, resultado reinvestido na finalidade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IMUNIDADE TRIBUTÁRIA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ISENÇÃO CEBAS (PRIVADA)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IMPENHORABILIDADE</a:t>
                      </a: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Empr. </a:t>
                      </a:r>
                      <a:r>
                        <a:rPr kumimoji="0" lang="pt-BR" altLang="pt-B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Públ</a:t>
                      </a: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. </a:t>
                      </a: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altLang="pt-BR" sz="1600" dirty="0">
                          <a:solidFill>
                            <a:srgbClr val="0432FF"/>
                          </a:solidFill>
                          <a:latin typeface="Arial" pitchFamily="34" charset="0"/>
                          <a:cs typeface="Arial" pitchFamily="34" charset="0"/>
                        </a:rPr>
                        <a:t>Explorar atividade econômica e objetivo distribuir lucros aos seus acionistas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TRIBUTAÇÃO PRIVADA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PENHORA PRIVADA</a:t>
                      </a: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6308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charset="-128"/>
                        <a:cs typeface="Arial" pitchFamily="34" charset="0"/>
                      </a:endParaRP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Empr. </a:t>
                      </a:r>
                      <a:r>
                        <a:rPr kumimoji="0" lang="pt-BR" altLang="pt-B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Públ</a:t>
                      </a: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. Social </a:t>
                      </a: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(Derivado)</a:t>
                      </a: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altLang="pt-BR" sz="1600" dirty="0">
                          <a:solidFill>
                            <a:srgbClr val="0432FF"/>
                          </a:solidFill>
                          <a:latin typeface="Arial" pitchFamily="34" charset="0"/>
                          <a:cs typeface="Arial" pitchFamily="34" charset="0"/>
                        </a:rPr>
                        <a:t>não executam atividades em regime de concorrência ou não tenham como objetivo distribuir lucros aos seus acionistas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TRIBUTAÇÃO PRIVADA *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PENHORA PRIVADA *</a:t>
                      </a: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812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6795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82588" y="284163"/>
            <a:ext cx="8480425" cy="635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DIFERENÇAS BÁSICAS ENTRE GRUPOS DE MODELOS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450354" y="4780605"/>
            <a:ext cx="207748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10" name="Retângulo 25">
            <a:extLst>
              <a:ext uri="{FF2B5EF4-FFF2-40B4-BE49-F238E27FC236}">
                <a16:creationId xmlns:a16="http://schemas.microsoft.com/office/drawing/2014/main" id="{2B6C7597-1979-B64E-B863-AC1430902A5B}"/>
              </a:ext>
            </a:extLst>
          </p:cNvPr>
          <p:cNvSpPr/>
          <p:nvPr/>
        </p:nvSpPr>
        <p:spPr bwMode="auto">
          <a:xfrm>
            <a:off x="382588" y="1817781"/>
            <a:ext cx="8480425" cy="1401662"/>
          </a:xfrm>
          <a:prstGeom prst="rect">
            <a:avLst/>
          </a:prstGeom>
          <a:solidFill>
            <a:schemeClr val="bg1"/>
          </a:solidFill>
          <a:ln w="190500" cmpd="sng">
            <a:solidFill>
              <a:srgbClr val="E4AF6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altLang="pt-BR" sz="1200" dirty="0">
                <a:solidFill>
                  <a:srgbClr val="FFFFFF"/>
                </a:solidFill>
                <a:ea typeface="MS PGothic" charset="-128"/>
                <a:cs typeface="MS PGothic" charset="-128"/>
              </a:rPr>
              <a:t>v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2714CAC7-2011-4D49-92A9-8397F7853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50659"/>
              </p:ext>
            </p:extLst>
          </p:nvPr>
        </p:nvGraphicFramePr>
        <p:xfrm>
          <a:off x="486380" y="1924058"/>
          <a:ext cx="8297536" cy="1295384"/>
        </p:xfrm>
        <a:graphic>
          <a:graphicData uri="http://schemas.openxmlformats.org/drawingml/2006/table">
            <a:tbl>
              <a:tblPr/>
              <a:tblGrid>
                <a:gridCol w="2594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9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row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3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Entidades Privadas sem Fins Lucrativos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charset="-128"/>
                        <a:cs typeface="Arial" pitchFamily="34" charset="0"/>
                      </a:endParaRP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3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Serv. Soc. </a:t>
                      </a:r>
                      <a:r>
                        <a:rPr kumimoji="0" lang="pt-BR" altLang="pt-B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Autôn</a:t>
                      </a: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. </a:t>
                      </a: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(Derivado)</a:t>
                      </a: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3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E7468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Criado e extinto por lei</a:t>
                      </a: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charset="-128"/>
                        <a:cs typeface="Arial" pitchFamily="34" charset="0"/>
                      </a:endParaRP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Entidades de Colaboração</a:t>
                      </a: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E7468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Criado e extinto por particulares</a:t>
                      </a: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524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756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86284"/>
            <a:ext cx="8406492" cy="5721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Diferenças entre os Modelos</a:t>
            </a:r>
            <a:endParaRPr lang="pt-BR" sz="2800" dirty="0"/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37F9237-6819-FF4E-8C98-9D333846CED2}"/>
              </a:ext>
            </a:extLst>
          </p:cNvPr>
          <p:cNvGrpSpPr/>
          <p:nvPr/>
        </p:nvGrpSpPr>
        <p:grpSpPr>
          <a:xfrm>
            <a:off x="2692939" y="1528109"/>
            <a:ext cx="6139935" cy="3106353"/>
            <a:chOff x="2692939" y="1528109"/>
            <a:chExt cx="6139935" cy="3106353"/>
          </a:xfrm>
        </p:grpSpPr>
        <p:sp>
          <p:nvSpPr>
            <p:cNvPr id="54" name="Rounded Rectangle 3">
              <a:extLst>
                <a:ext uri="{FF2B5EF4-FFF2-40B4-BE49-F238E27FC236}">
                  <a16:creationId xmlns:a16="http://schemas.microsoft.com/office/drawing/2014/main" id="{B0CE89BF-FEE3-FF41-87EA-CCFC3DD83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939" y="1528109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Lei</a:t>
              </a:r>
            </a:p>
          </p:txBody>
        </p:sp>
        <p:sp>
          <p:nvSpPr>
            <p:cNvPr id="55" name="Rounded Rectangle 9">
              <a:extLst>
                <a:ext uri="{FF2B5EF4-FFF2-40B4-BE49-F238E27FC236}">
                  <a16:creationId xmlns:a16="http://schemas.microsoft.com/office/drawing/2014/main" id="{8088AF25-26FF-F742-AC3A-8DDFFC89E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939" y="3140322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Lei</a:t>
              </a:r>
            </a:p>
          </p:txBody>
        </p:sp>
        <p:sp>
          <p:nvSpPr>
            <p:cNvPr id="56" name="Rounded Rectangle 10">
              <a:extLst>
                <a:ext uri="{FF2B5EF4-FFF2-40B4-BE49-F238E27FC236}">
                  <a16:creationId xmlns:a16="http://schemas.microsoft.com/office/drawing/2014/main" id="{4912AB3F-D647-DD47-9909-706353CFF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939" y="3966504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Regime Público</a:t>
              </a:r>
            </a:p>
          </p:txBody>
        </p:sp>
        <p:sp>
          <p:nvSpPr>
            <p:cNvPr id="57" name="Rounded Rectangle 3">
              <a:extLst>
                <a:ext uri="{FF2B5EF4-FFF2-40B4-BE49-F238E27FC236}">
                  <a16:creationId xmlns:a16="http://schemas.microsoft.com/office/drawing/2014/main" id="{B291D53D-44B5-0A45-A73C-15FFC143C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939" y="2343887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Decreto</a:t>
              </a:r>
            </a:p>
          </p:txBody>
        </p:sp>
        <p:sp>
          <p:nvSpPr>
            <p:cNvPr id="59" name="Rounded Rectangle 3">
              <a:extLst>
                <a:ext uri="{FF2B5EF4-FFF2-40B4-BE49-F238E27FC236}">
                  <a16:creationId xmlns:a16="http://schemas.microsoft.com/office/drawing/2014/main" id="{EC76608A-39E1-4641-A040-D9C0FB2DE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464" y="1528109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Lei</a:t>
              </a:r>
            </a:p>
          </p:txBody>
        </p:sp>
        <p:sp>
          <p:nvSpPr>
            <p:cNvPr id="60" name="Rounded Rectangle 9">
              <a:extLst>
                <a:ext uri="{FF2B5EF4-FFF2-40B4-BE49-F238E27FC236}">
                  <a16:creationId xmlns:a16="http://schemas.microsoft.com/office/drawing/2014/main" id="{C192229C-99E2-214D-8EEF-C24D457F5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464" y="3140322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Lei</a:t>
              </a:r>
            </a:p>
          </p:txBody>
        </p:sp>
        <p:sp>
          <p:nvSpPr>
            <p:cNvPr id="61" name="Rounded Rectangle 10">
              <a:extLst>
                <a:ext uri="{FF2B5EF4-FFF2-40B4-BE49-F238E27FC236}">
                  <a16:creationId xmlns:a16="http://schemas.microsoft.com/office/drawing/2014/main" id="{BB6DAE70-F07D-9B45-9BC7-DD68F86D7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464" y="3966504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4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Regime Privado - EP * / </a:t>
              </a:r>
            </a:p>
            <a:p>
              <a:pPr algn="ctr" hangingPunct="1">
                <a:defRPr/>
              </a:pPr>
              <a:r>
                <a:rPr lang="pt-BR" sz="14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Regime Público - FE</a:t>
              </a:r>
            </a:p>
          </p:txBody>
        </p:sp>
        <p:sp>
          <p:nvSpPr>
            <p:cNvPr id="62" name="Rounded Rectangle 3">
              <a:extLst>
                <a:ext uri="{FF2B5EF4-FFF2-40B4-BE49-F238E27FC236}">
                  <a16:creationId xmlns:a16="http://schemas.microsoft.com/office/drawing/2014/main" id="{13BE2189-C511-294D-9A9E-DEAC97451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464" y="2343887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Decreto</a:t>
              </a:r>
            </a:p>
          </p:txBody>
        </p:sp>
        <p:sp>
          <p:nvSpPr>
            <p:cNvPr id="64" name="Rounded Rectangle 3">
              <a:extLst>
                <a:ext uri="{FF2B5EF4-FFF2-40B4-BE49-F238E27FC236}">
                  <a16:creationId xmlns:a16="http://schemas.microsoft.com/office/drawing/2014/main" id="{941EA24E-0080-7049-BBA8-26C78B360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580" y="1528109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SSA - Lei e Decreto</a:t>
              </a:r>
            </a:p>
            <a:p>
              <a:pPr algn="ctr" hangingPunct="1">
                <a:defRPr/>
              </a:pPr>
              <a:r>
                <a:rPr lang="pt-BR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 - Particulares</a:t>
              </a:r>
            </a:p>
          </p:txBody>
        </p:sp>
        <p:sp>
          <p:nvSpPr>
            <p:cNvPr id="65" name="Rounded Rectangle 9">
              <a:extLst>
                <a:ext uri="{FF2B5EF4-FFF2-40B4-BE49-F238E27FC236}">
                  <a16:creationId xmlns:a16="http://schemas.microsoft.com/office/drawing/2014/main" id="{DD32C888-DD63-4A4E-855C-F3665ED77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580" y="3140322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SSA - Lei</a:t>
              </a:r>
            </a:p>
            <a:p>
              <a:pPr algn="ctr" hangingPunct="1">
                <a:defRPr/>
              </a:pPr>
              <a:r>
                <a:rPr lang="pt-BR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 - Cons. Adm. / Ass. Geral</a:t>
              </a:r>
            </a:p>
          </p:txBody>
        </p:sp>
        <p:sp>
          <p:nvSpPr>
            <p:cNvPr id="66" name="Rounded Rectangle 10">
              <a:extLst>
                <a:ext uri="{FF2B5EF4-FFF2-40B4-BE49-F238E27FC236}">
                  <a16:creationId xmlns:a16="http://schemas.microsoft.com/office/drawing/2014/main" id="{9013CCB1-C75B-624B-8954-0AE415EF7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580" y="3966504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Regime Privado E.P.S.F.L.</a:t>
              </a:r>
            </a:p>
          </p:txBody>
        </p:sp>
        <p:sp>
          <p:nvSpPr>
            <p:cNvPr id="67" name="Rounded Rectangle 3">
              <a:extLst>
                <a:ext uri="{FF2B5EF4-FFF2-40B4-BE49-F238E27FC236}">
                  <a16:creationId xmlns:a16="http://schemas.microsoft.com/office/drawing/2014/main" id="{A5216624-7D98-174A-85DB-25EC53382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580" y="2343887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Regras Próprias</a:t>
              </a:r>
            </a:p>
            <a:p>
              <a:pPr algn="ctr" hangingPunct="1">
                <a:defRPr/>
              </a:pPr>
              <a:r>
                <a:rPr lang="pt-BR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pt-BR" sz="1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Aprov</a:t>
              </a:r>
              <a:r>
                <a:rPr lang="pt-BR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Cons. Adm.)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DE624A9-D599-A74A-BA68-0BC4084D2AF2}"/>
              </a:ext>
            </a:extLst>
          </p:cNvPr>
          <p:cNvGrpSpPr/>
          <p:nvPr/>
        </p:nvGrpSpPr>
        <p:grpSpPr>
          <a:xfrm>
            <a:off x="329615" y="735174"/>
            <a:ext cx="8503259" cy="3902086"/>
            <a:chOff x="329615" y="735174"/>
            <a:chExt cx="8503259" cy="390208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1CBBE96-034D-CC43-87C7-28BB811D8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15" y="3110991"/>
              <a:ext cx="1847850" cy="725091"/>
            </a:xfrm>
            <a:prstGeom prst="ellipse">
              <a:avLst/>
            </a:prstGeom>
            <a:gradFill rotWithShape="1">
              <a:gsLst>
                <a:gs pos="0">
                  <a:srgbClr val="F9F7FA"/>
                </a:gs>
                <a:gs pos="74001">
                  <a:srgbClr val="C6B9D5"/>
                </a:gs>
                <a:gs pos="83000">
                  <a:srgbClr val="C6B9D5"/>
                </a:gs>
                <a:gs pos="100000">
                  <a:srgbClr val="D9D0E3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Extinção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60F5BD6-9B21-B14F-85F5-CEE9CE1CB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15" y="3912170"/>
              <a:ext cx="1847850" cy="725090"/>
            </a:xfrm>
            <a:prstGeom prst="ellipse">
              <a:avLst/>
            </a:prstGeom>
            <a:gradFill rotWithShape="1">
              <a:gsLst>
                <a:gs pos="0">
                  <a:srgbClr val="F9F7FA"/>
                </a:gs>
                <a:gs pos="74001">
                  <a:srgbClr val="C6B9D5"/>
                </a:gs>
                <a:gs pos="83000">
                  <a:srgbClr val="C6B9D5"/>
                </a:gs>
                <a:gs pos="100000">
                  <a:srgbClr val="D9D0E3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Patrimônio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C0417F3-7780-0E4B-8CAE-3455B1693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10" y="1496398"/>
              <a:ext cx="1847850" cy="726143"/>
            </a:xfrm>
            <a:prstGeom prst="ellipse">
              <a:avLst/>
            </a:prstGeom>
            <a:gradFill rotWithShape="1">
              <a:gsLst>
                <a:gs pos="0">
                  <a:srgbClr val="F9F7FA"/>
                </a:gs>
                <a:gs pos="74001">
                  <a:srgbClr val="C6B9D5"/>
                </a:gs>
                <a:gs pos="83000">
                  <a:srgbClr val="C6B9D5"/>
                </a:gs>
                <a:gs pos="100000">
                  <a:srgbClr val="D9D0E3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Criação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948A7DB-AC58-9F44-979E-0988EB97C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10" y="2312177"/>
              <a:ext cx="1847850" cy="726143"/>
            </a:xfrm>
            <a:prstGeom prst="ellipse">
              <a:avLst/>
            </a:prstGeom>
            <a:gradFill rotWithShape="1">
              <a:gsLst>
                <a:gs pos="0">
                  <a:srgbClr val="F9F7FA"/>
                </a:gs>
                <a:gs pos="74001">
                  <a:srgbClr val="C6B9D5"/>
                </a:gs>
                <a:gs pos="83000">
                  <a:srgbClr val="C6B9D5"/>
                </a:gs>
                <a:gs pos="100000">
                  <a:srgbClr val="D9D0E3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350" b="1" dirty="0">
                  <a:latin typeface="Arial" panose="020B0604020202020204" pitchFamily="34" charset="0"/>
                  <a:cs typeface="Arial" panose="020B0604020202020204" pitchFamily="34" charset="0"/>
                </a:rPr>
                <a:t>Organização</a:t>
              </a:r>
            </a:p>
          </p:txBody>
        </p:sp>
        <p:sp>
          <p:nvSpPr>
            <p:cNvPr id="50" name="Right Arrow 29">
              <a:extLst>
                <a:ext uri="{FF2B5EF4-FFF2-40B4-BE49-F238E27FC236}">
                  <a16:creationId xmlns:a16="http://schemas.microsoft.com/office/drawing/2014/main" id="{E7649614-0A7C-1048-9C40-6EB5B7B77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560" y="3450313"/>
              <a:ext cx="342900" cy="123130"/>
            </a:xfrm>
            <a:prstGeom prst="rightArrow">
              <a:avLst>
                <a:gd name="adj1" fmla="val 50000"/>
                <a:gd name="adj2" fmla="val 5014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x-none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ight Arrow 29">
              <a:extLst>
                <a:ext uri="{FF2B5EF4-FFF2-40B4-BE49-F238E27FC236}">
                  <a16:creationId xmlns:a16="http://schemas.microsoft.com/office/drawing/2014/main" id="{30DC2E2C-EE45-5E43-A48C-1AD3078D3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560" y="4251493"/>
              <a:ext cx="342900" cy="124181"/>
            </a:xfrm>
            <a:prstGeom prst="rightArrow">
              <a:avLst>
                <a:gd name="adj1" fmla="val 50000"/>
                <a:gd name="adj2" fmla="val 4971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x-none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ight Arrow 29">
              <a:extLst>
                <a:ext uri="{FF2B5EF4-FFF2-40B4-BE49-F238E27FC236}">
                  <a16:creationId xmlns:a16="http://schemas.microsoft.com/office/drawing/2014/main" id="{BEB1BE32-9846-6A4C-960F-70AEEA3A2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467" y="1835719"/>
              <a:ext cx="342900" cy="124181"/>
            </a:xfrm>
            <a:prstGeom prst="rightArrow">
              <a:avLst>
                <a:gd name="adj1" fmla="val 50000"/>
                <a:gd name="adj2" fmla="val 4971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x-none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ight Arrow 29">
              <a:extLst>
                <a:ext uri="{FF2B5EF4-FFF2-40B4-BE49-F238E27FC236}">
                  <a16:creationId xmlns:a16="http://schemas.microsoft.com/office/drawing/2014/main" id="{4157C077-F56C-5F4F-A909-8D89D82DC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467" y="2651497"/>
              <a:ext cx="342900" cy="124181"/>
            </a:xfrm>
            <a:prstGeom prst="rightArrow">
              <a:avLst>
                <a:gd name="adj1" fmla="val 50000"/>
                <a:gd name="adj2" fmla="val 4971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x-none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id="{0B194880-574C-B241-AFF3-C1B6B3F5B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939" y="735174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Adm. Direta / Autarquia / Fundação </a:t>
              </a:r>
            </a:p>
            <a:p>
              <a:pPr algn="ctr" hangingPunct="1">
                <a:defRPr/>
              </a:pPr>
              <a:r>
                <a:rPr lang="pt-BR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(Direito Público)</a:t>
              </a:r>
            </a:p>
          </p:txBody>
        </p:sp>
        <p:sp>
          <p:nvSpPr>
            <p:cNvPr id="63" name="Rounded Rectangle 5">
              <a:extLst>
                <a:ext uri="{FF2B5EF4-FFF2-40B4-BE49-F238E27FC236}">
                  <a16:creationId xmlns:a16="http://schemas.microsoft.com/office/drawing/2014/main" id="{7A4AC20D-CDCB-D44B-B1E4-5C665FCD7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464" y="735174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400" b="1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Empresa Pública / Fundação Estatal</a:t>
              </a:r>
              <a:r>
                <a:rPr lang="pt-BR" sz="14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pt-BR" sz="1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ounded Rectangle 5">
              <a:extLst>
                <a:ext uri="{FF2B5EF4-FFF2-40B4-BE49-F238E27FC236}">
                  <a16:creationId xmlns:a16="http://schemas.microsoft.com/office/drawing/2014/main" id="{866029C8-0195-3F4B-A906-D783B3725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580" y="735174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SSA </a:t>
              </a:r>
              <a:r>
                <a:rPr lang="pt-BR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</a:t>
              </a:r>
              <a:r>
                <a:rPr lang="pt-BR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EC</a:t>
              </a:r>
              <a:endParaRPr lang="pt-BR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9022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86284"/>
            <a:ext cx="8406492" cy="5721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Diferenças entre os Modelos</a:t>
            </a:r>
            <a:endParaRPr lang="pt-BR" sz="2800" dirty="0"/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539F383-91BB-DA43-8DF3-1888FF9913CE}"/>
              </a:ext>
            </a:extLst>
          </p:cNvPr>
          <p:cNvGrpSpPr/>
          <p:nvPr/>
        </p:nvGrpSpPr>
        <p:grpSpPr>
          <a:xfrm>
            <a:off x="329615" y="1496398"/>
            <a:ext cx="2215752" cy="3140862"/>
            <a:chOff x="329615" y="1496398"/>
            <a:chExt cx="2215752" cy="314086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1CBBE96-034D-CC43-87C7-28BB811D8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15" y="3110991"/>
              <a:ext cx="1847850" cy="725091"/>
            </a:xfrm>
            <a:prstGeom prst="ellipse">
              <a:avLst/>
            </a:prstGeom>
            <a:gradFill rotWithShape="1">
              <a:gsLst>
                <a:gs pos="0">
                  <a:srgbClr val="F9F7FA"/>
                </a:gs>
                <a:gs pos="74001">
                  <a:srgbClr val="C6B9D5"/>
                </a:gs>
                <a:gs pos="83000">
                  <a:srgbClr val="C6B9D5"/>
                </a:gs>
                <a:gs pos="100000">
                  <a:srgbClr val="D9D0E3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Aquisições e </a:t>
              </a:r>
              <a:r>
                <a:rPr lang="pt-BR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Contratações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60F5BD6-9B21-B14F-85F5-CEE9CE1CB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15" y="3912170"/>
              <a:ext cx="1847850" cy="725090"/>
            </a:xfrm>
            <a:prstGeom prst="ellipse">
              <a:avLst/>
            </a:prstGeom>
            <a:gradFill rotWithShape="1">
              <a:gsLst>
                <a:gs pos="0">
                  <a:srgbClr val="F9F7FA"/>
                </a:gs>
                <a:gs pos="74001">
                  <a:srgbClr val="C6B9D5"/>
                </a:gs>
                <a:gs pos="83000">
                  <a:srgbClr val="C6B9D5"/>
                </a:gs>
                <a:gs pos="100000">
                  <a:srgbClr val="D9D0E3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Orçamento e Finanças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C0417F3-7780-0E4B-8CAE-3455B1693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10" y="1496398"/>
              <a:ext cx="1847850" cy="726143"/>
            </a:xfrm>
            <a:prstGeom prst="ellipse">
              <a:avLst/>
            </a:prstGeom>
            <a:gradFill rotWithShape="1">
              <a:gsLst>
                <a:gs pos="0">
                  <a:srgbClr val="F9F7FA"/>
                </a:gs>
                <a:gs pos="74001">
                  <a:srgbClr val="C6B9D5"/>
                </a:gs>
                <a:gs pos="83000">
                  <a:srgbClr val="C6B9D5"/>
                </a:gs>
                <a:gs pos="100000">
                  <a:srgbClr val="D9D0E3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Seleção de Pessoal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948A7DB-AC58-9F44-979E-0988EB97C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10" y="2312177"/>
              <a:ext cx="1847850" cy="726143"/>
            </a:xfrm>
            <a:prstGeom prst="ellipse">
              <a:avLst/>
            </a:prstGeom>
            <a:gradFill rotWithShape="1">
              <a:gsLst>
                <a:gs pos="0">
                  <a:srgbClr val="F9F7FA"/>
                </a:gs>
                <a:gs pos="74001">
                  <a:srgbClr val="C6B9D5"/>
                </a:gs>
                <a:gs pos="83000">
                  <a:srgbClr val="C6B9D5"/>
                </a:gs>
                <a:gs pos="100000">
                  <a:srgbClr val="D9D0E3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Gestão de Pessoas</a:t>
              </a:r>
            </a:p>
          </p:txBody>
        </p:sp>
        <p:sp>
          <p:nvSpPr>
            <p:cNvPr id="50" name="Right Arrow 29">
              <a:extLst>
                <a:ext uri="{FF2B5EF4-FFF2-40B4-BE49-F238E27FC236}">
                  <a16:creationId xmlns:a16="http://schemas.microsoft.com/office/drawing/2014/main" id="{E7649614-0A7C-1048-9C40-6EB5B7B77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560" y="3450313"/>
              <a:ext cx="342900" cy="123130"/>
            </a:xfrm>
            <a:prstGeom prst="rightArrow">
              <a:avLst>
                <a:gd name="adj1" fmla="val 50000"/>
                <a:gd name="adj2" fmla="val 5014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x-none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ight Arrow 29">
              <a:extLst>
                <a:ext uri="{FF2B5EF4-FFF2-40B4-BE49-F238E27FC236}">
                  <a16:creationId xmlns:a16="http://schemas.microsoft.com/office/drawing/2014/main" id="{30DC2E2C-EE45-5E43-A48C-1AD3078D3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560" y="4251493"/>
              <a:ext cx="342900" cy="124181"/>
            </a:xfrm>
            <a:prstGeom prst="rightArrow">
              <a:avLst>
                <a:gd name="adj1" fmla="val 50000"/>
                <a:gd name="adj2" fmla="val 4971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x-none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ight Arrow 29">
              <a:extLst>
                <a:ext uri="{FF2B5EF4-FFF2-40B4-BE49-F238E27FC236}">
                  <a16:creationId xmlns:a16="http://schemas.microsoft.com/office/drawing/2014/main" id="{BEB1BE32-9846-6A4C-960F-70AEEA3A2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467" y="1835719"/>
              <a:ext cx="342900" cy="124181"/>
            </a:xfrm>
            <a:prstGeom prst="rightArrow">
              <a:avLst>
                <a:gd name="adj1" fmla="val 50000"/>
                <a:gd name="adj2" fmla="val 4971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x-none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ight Arrow 29">
              <a:extLst>
                <a:ext uri="{FF2B5EF4-FFF2-40B4-BE49-F238E27FC236}">
                  <a16:creationId xmlns:a16="http://schemas.microsoft.com/office/drawing/2014/main" id="{4157C077-F56C-5F4F-A909-8D89D82DC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467" y="2651497"/>
              <a:ext cx="342900" cy="124181"/>
            </a:xfrm>
            <a:prstGeom prst="rightArrow">
              <a:avLst>
                <a:gd name="adj1" fmla="val 50000"/>
                <a:gd name="adj2" fmla="val 4971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x-none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0B194880-574C-B241-AFF3-C1B6B3F5B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939" y="735174"/>
            <a:ext cx="1969294" cy="66795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hangingPunct="1">
              <a:defRPr/>
            </a:pP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Adm. Direta / Autarquia / Fundação </a:t>
            </a:r>
          </a:p>
          <a:p>
            <a:pPr algn="ctr" hangingPunct="1">
              <a:defRPr/>
            </a:pP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(Direito Público)</a:t>
            </a:r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7A4AC20D-CDCB-D44B-B1E4-5C665FCD7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464" y="735174"/>
            <a:ext cx="1969294" cy="66795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hangingPunct="1">
              <a:defRPr/>
            </a:pPr>
            <a:r>
              <a:rPr lang="pt-BR" sz="1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Pública / Fundação Estatal</a:t>
            </a:r>
            <a:r>
              <a:rPr lang="pt-BR" sz="1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0157E51-7CDE-884E-A6EC-E18926593796}"/>
              </a:ext>
            </a:extLst>
          </p:cNvPr>
          <p:cNvGrpSpPr/>
          <p:nvPr/>
        </p:nvGrpSpPr>
        <p:grpSpPr>
          <a:xfrm>
            <a:off x="2692939" y="1528109"/>
            <a:ext cx="6139935" cy="3615391"/>
            <a:chOff x="2692939" y="1528109"/>
            <a:chExt cx="6139935" cy="3615391"/>
          </a:xfrm>
        </p:grpSpPr>
        <p:sp>
          <p:nvSpPr>
            <p:cNvPr id="54" name="Rounded Rectangle 3">
              <a:extLst>
                <a:ext uri="{FF2B5EF4-FFF2-40B4-BE49-F238E27FC236}">
                  <a16:creationId xmlns:a16="http://schemas.microsoft.com/office/drawing/2014/main" id="{B0CE89BF-FEE3-FF41-87EA-CCFC3DD83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939" y="1528109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Concurso Público + </a:t>
              </a:r>
              <a:r>
                <a:rPr lang="pt-BR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Autor. SEDGGD</a:t>
              </a:r>
            </a:p>
          </p:txBody>
        </p:sp>
        <p:sp>
          <p:nvSpPr>
            <p:cNvPr id="55" name="Rounded Rectangle 9">
              <a:extLst>
                <a:ext uri="{FF2B5EF4-FFF2-40B4-BE49-F238E27FC236}">
                  <a16:creationId xmlns:a16="http://schemas.microsoft.com/office/drawing/2014/main" id="{8088AF25-26FF-F742-AC3A-8DDFFC89E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939" y="3140322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Lei nº 8.666/1993</a:t>
              </a:r>
            </a:p>
          </p:txBody>
        </p:sp>
        <p:sp>
          <p:nvSpPr>
            <p:cNvPr id="56" name="Rounded Rectangle 10">
              <a:extLst>
                <a:ext uri="{FF2B5EF4-FFF2-40B4-BE49-F238E27FC236}">
                  <a16:creationId xmlns:a16="http://schemas.microsoft.com/office/drawing/2014/main" id="{4912AB3F-D647-DD47-9909-706353CFF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939" y="3966504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LOA(OGU) + </a:t>
              </a:r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Teto de Despesas </a:t>
              </a:r>
              <a:r>
                <a:rPr lang="pt-BR" sz="1400" dirty="0">
                  <a:latin typeface="Arial" panose="020B0604020202020204" pitchFamily="34" charset="0"/>
                  <a:cs typeface="Arial" panose="020B0604020202020204" pitchFamily="34" charset="0"/>
                </a:rPr>
                <a:t>(EC nº 95/2016) </a:t>
              </a:r>
            </a:p>
          </p:txBody>
        </p:sp>
        <p:sp>
          <p:nvSpPr>
            <p:cNvPr id="57" name="Rounded Rectangle 3">
              <a:extLst>
                <a:ext uri="{FF2B5EF4-FFF2-40B4-BE49-F238E27FC236}">
                  <a16:creationId xmlns:a16="http://schemas.microsoft.com/office/drawing/2014/main" id="{B291D53D-44B5-0A45-A73C-15FFC143C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939" y="2343887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RJU + Lei </a:t>
              </a:r>
              <a:r>
                <a:rPr lang="pt-BR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Carreira, Salários, Benefícios e Quadro</a:t>
              </a:r>
            </a:p>
          </p:txBody>
        </p:sp>
        <p:sp>
          <p:nvSpPr>
            <p:cNvPr id="59" name="Rounded Rectangle 3">
              <a:extLst>
                <a:ext uri="{FF2B5EF4-FFF2-40B4-BE49-F238E27FC236}">
                  <a16:creationId xmlns:a16="http://schemas.microsoft.com/office/drawing/2014/main" id="{EC76608A-39E1-4641-A040-D9C0FB2DE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464" y="1528109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Concurso Público + </a:t>
              </a:r>
              <a:r>
                <a:rPr lang="pt-BR" sz="1600" b="1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Autor. “SEST”</a:t>
              </a:r>
            </a:p>
          </p:txBody>
        </p:sp>
        <p:sp>
          <p:nvSpPr>
            <p:cNvPr id="60" name="Rounded Rectangle 9">
              <a:extLst>
                <a:ext uri="{FF2B5EF4-FFF2-40B4-BE49-F238E27FC236}">
                  <a16:creationId xmlns:a16="http://schemas.microsoft.com/office/drawing/2014/main" id="{C192229C-99E2-214D-8EEF-C24D457F5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464" y="3140322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Lei nº 13.303/2016</a:t>
              </a:r>
            </a:p>
          </p:txBody>
        </p:sp>
        <p:sp>
          <p:nvSpPr>
            <p:cNvPr id="61" name="Rounded Rectangle 10">
              <a:extLst>
                <a:ext uri="{FF2B5EF4-FFF2-40B4-BE49-F238E27FC236}">
                  <a16:creationId xmlns:a16="http://schemas.microsoft.com/office/drawing/2014/main" id="{BB6DAE70-F07D-9B45-9BC7-DD68F86D7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464" y="3966504"/>
              <a:ext cx="1969294" cy="117699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2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LOA(OI) + “</a:t>
              </a:r>
              <a:r>
                <a:rPr lang="pt-BR" sz="1200" b="1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Decr. PDG” -</a:t>
              </a:r>
              <a:r>
                <a:rPr lang="pt-BR" sz="12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EP</a:t>
              </a:r>
            </a:p>
            <a:p>
              <a:pPr algn="ctr" hangingPunct="1">
                <a:defRPr/>
              </a:pPr>
              <a:r>
                <a:rPr lang="pt-BR" sz="12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Excluídas do Teto de Despesas - receitas próprias mediante contrato de gestão (Art. 37, § 8º) - FE </a:t>
              </a:r>
              <a:endParaRPr lang="pt-BR" sz="12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ounded Rectangle 3">
              <a:extLst>
                <a:ext uri="{FF2B5EF4-FFF2-40B4-BE49-F238E27FC236}">
                  <a16:creationId xmlns:a16="http://schemas.microsoft.com/office/drawing/2014/main" id="{13BE2189-C511-294D-9A9E-DEAC97451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464" y="2343887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pt-BR" sz="14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CLT + </a:t>
              </a:r>
              <a:r>
                <a:rPr lang="pt-BR" sz="1400" b="1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Autor. “SEST” </a:t>
              </a:r>
              <a:r>
                <a:rPr lang="pt-BR" sz="105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(Carreira, Salários, Benefícios e Quadro)</a:t>
              </a:r>
            </a:p>
          </p:txBody>
        </p:sp>
        <p:sp>
          <p:nvSpPr>
            <p:cNvPr id="64" name="Rounded Rectangle 3">
              <a:extLst>
                <a:ext uri="{FF2B5EF4-FFF2-40B4-BE49-F238E27FC236}">
                  <a16:creationId xmlns:a16="http://schemas.microsoft.com/office/drawing/2014/main" id="{941EA24E-0080-7049-BBA8-26C78B360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580" y="1528109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Regras Próprias</a:t>
              </a:r>
            </a:p>
            <a:p>
              <a:pPr algn="ctr" hangingPunct="1">
                <a:defRPr/>
              </a:pPr>
              <a:r>
                <a:rPr lang="pt-BR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pt-BR" sz="1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Aprov</a:t>
              </a:r>
              <a:r>
                <a:rPr lang="pt-BR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Cons. Adm.)</a:t>
              </a:r>
            </a:p>
          </p:txBody>
        </p:sp>
        <p:sp>
          <p:nvSpPr>
            <p:cNvPr id="65" name="Rounded Rectangle 9">
              <a:extLst>
                <a:ext uri="{FF2B5EF4-FFF2-40B4-BE49-F238E27FC236}">
                  <a16:creationId xmlns:a16="http://schemas.microsoft.com/office/drawing/2014/main" id="{DD32C888-DD63-4A4E-855C-F3665ED77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580" y="3140322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Regras Próprias</a:t>
              </a:r>
            </a:p>
            <a:p>
              <a:pPr algn="ctr" hangingPunct="1">
                <a:defRPr/>
              </a:pPr>
              <a:r>
                <a:rPr lang="pt-BR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pt-BR" sz="1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Aprov</a:t>
              </a:r>
              <a:r>
                <a:rPr lang="pt-BR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Cons. Adm.)</a:t>
              </a:r>
            </a:p>
          </p:txBody>
        </p:sp>
        <p:sp>
          <p:nvSpPr>
            <p:cNvPr id="66" name="Rounded Rectangle 10">
              <a:extLst>
                <a:ext uri="{FF2B5EF4-FFF2-40B4-BE49-F238E27FC236}">
                  <a16:creationId xmlns:a16="http://schemas.microsoft.com/office/drawing/2014/main" id="{9013CCB1-C75B-624B-8954-0AE415EF7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580" y="3966504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Contrato de Gestão + Regras Próprias</a:t>
              </a:r>
            </a:p>
            <a:p>
              <a:pPr algn="ctr" hangingPunct="1">
                <a:defRPr/>
              </a:pPr>
              <a:r>
                <a:rPr lang="pt-BR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pt-BR" sz="1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Aprov</a:t>
              </a:r>
              <a:r>
                <a:rPr lang="pt-BR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Cons. Adm.)</a:t>
              </a:r>
            </a:p>
          </p:txBody>
        </p:sp>
        <p:sp>
          <p:nvSpPr>
            <p:cNvPr id="67" name="Rounded Rectangle 3">
              <a:extLst>
                <a:ext uri="{FF2B5EF4-FFF2-40B4-BE49-F238E27FC236}">
                  <a16:creationId xmlns:a16="http://schemas.microsoft.com/office/drawing/2014/main" id="{A5216624-7D98-174A-85DB-25EC53382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580" y="2343887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CLT + Regras Próprias</a:t>
              </a:r>
            </a:p>
            <a:p>
              <a:pPr algn="ctr" hangingPunct="1">
                <a:defRPr/>
              </a:pPr>
              <a:r>
                <a:rPr lang="pt-BR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pt-BR" sz="1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Aprov</a:t>
              </a:r>
              <a:r>
                <a:rPr lang="pt-BR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Cons. Adm.)</a:t>
              </a:r>
            </a:p>
          </p:txBody>
        </p:sp>
      </p:grpSp>
      <p:sp>
        <p:nvSpPr>
          <p:cNvPr id="68" name="Rounded Rectangle 5">
            <a:extLst>
              <a:ext uri="{FF2B5EF4-FFF2-40B4-BE49-F238E27FC236}">
                <a16:creationId xmlns:a16="http://schemas.microsoft.com/office/drawing/2014/main" id="{866029C8-0195-3F4B-A906-D783B3725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3580" y="735174"/>
            <a:ext cx="1969294" cy="66795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hangingPunct="1">
              <a:defRPr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SSA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</a:t>
            </a:r>
            <a:endParaRPr lang="pt-BR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176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86284"/>
            <a:ext cx="8406492" cy="5721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Diferenças entre os Modelos</a:t>
            </a:r>
            <a:endParaRPr lang="pt-BR" sz="2800" dirty="0"/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92CFEA6-5841-4B4B-A4CF-B8868FB5FD4E}"/>
              </a:ext>
            </a:extLst>
          </p:cNvPr>
          <p:cNvGrpSpPr/>
          <p:nvPr/>
        </p:nvGrpSpPr>
        <p:grpSpPr>
          <a:xfrm>
            <a:off x="329615" y="1496398"/>
            <a:ext cx="2215752" cy="3140862"/>
            <a:chOff x="329615" y="1496398"/>
            <a:chExt cx="2215752" cy="314086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1CBBE96-034D-CC43-87C7-28BB811D8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15" y="3110991"/>
              <a:ext cx="1847850" cy="725091"/>
            </a:xfrm>
            <a:prstGeom prst="ellipse">
              <a:avLst/>
            </a:prstGeom>
            <a:gradFill rotWithShape="1">
              <a:gsLst>
                <a:gs pos="0">
                  <a:srgbClr val="F9F7FA"/>
                </a:gs>
                <a:gs pos="74001">
                  <a:srgbClr val="C6B9D5"/>
                </a:gs>
                <a:gs pos="83000">
                  <a:srgbClr val="C6B9D5"/>
                </a:gs>
                <a:gs pos="100000">
                  <a:srgbClr val="D9D0E3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Controle Interno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60F5BD6-9B21-B14F-85F5-CEE9CE1CB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15" y="3912170"/>
              <a:ext cx="1847850" cy="725090"/>
            </a:xfrm>
            <a:prstGeom prst="ellipse">
              <a:avLst/>
            </a:prstGeom>
            <a:gradFill rotWithShape="1">
              <a:gsLst>
                <a:gs pos="0">
                  <a:srgbClr val="F9F7FA"/>
                </a:gs>
                <a:gs pos="74001">
                  <a:srgbClr val="C6B9D5"/>
                </a:gs>
                <a:gs pos="83000">
                  <a:srgbClr val="C6B9D5"/>
                </a:gs>
                <a:gs pos="100000">
                  <a:srgbClr val="D9D0E3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Controle Externo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C0417F3-7780-0E4B-8CAE-3455B1693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10" y="1496398"/>
              <a:ext cx="1847850" cy="726143"/>
            </a:xfrm>
            <a:prstGeom prst="ellipse">
              <a:avLst/>
            </a:prstGeom>
            <a:gradFill rotWithShape="1">
              <a:gsLst>
                <a:gs pos="0">
                  <a:srgbClr val="F9F7FA"/>
                </a:gs>
                <a:gs pos="74001">
                  <a:srgbClr val="C6B9D5"/>
                </a:gs>
                <a:gs pos="83000">
                  <a:srgbClr val="C6B9D5"/>
                </a:gs>
                <a:gs pos="100000">
                  <a:srgbClr val="D9D0E3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Tributação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948A7DB-AC58-9F44-979E-0988EB97C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10" y="2312177"/>
              <a:ext cx="1847850" cy="726143"/>
            </a:xfrm>
            <a:prstGeom prst="ellipse">
              <a:avLst/>
            </a:prstGeom>
            <a:gradFill rotWithShape="1">
              <a:gsLst>
                <a:gs pos="0">
                  <a:srgbClr val="F9F7FA"/>
                </a:gs>
                <a:gs pos="74001">
                  <a:srgbClr val="C6B9D5"/>
                </a:gs>
                <a:gs pos="83000">
                  <a:srgbClr val="C6B9D5"/>
                </a:gs>
                <a:gs pos="100000">
                  <a:srgbClr val="D9D0E3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Receitas, Bens e Serviços</a:t>
              </a:r>
            </a:p>
          </p:txBody>
        </p:sp>
        <p:sp>
          <p:nvSpPr>
            <p:cNvPr id="50" name="Right Arrow 29">
              <a:extLst>
                <a:ext uri="{FF2B5EF4-FFF2-40B4-BE49-F238E27FC236}">
                  <a16:creationId xmlns:a16="http://schemas.microsoft.com/office/drawing/2014/main" id="{E7649614-0A7C-1048-9C40-6EB5B7B77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560" y="3450313"/>
              <a:ext cx="342900" cy="123130"/>
            </a:xfrm>
            <a:prstGeom prst="rightArrow">
              <a:avLst>
                <a:gd name="adj1" fmla="val 50000"/>
                <a:gd name="adj2" fmla="val 5014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x-none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ight Arrow 29">
              <a:extLst>
                <a:ext uri="{FF2B5EF4-FFF2-40B4-BE49-F238E27FC236}">
                  <a16:creationId xmlns:a16="http://schemas.microsoft.com/office/drawing/2014/main" id="{30DC2E2C-EE45-5E43-A48C-1AD3078D3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560" y="4251493"/>
              <a:ext cx="342900" cy="124181"/>
            </a:xfrm>
            <a:prstGeom prst="rightArrow">
              <a:avLst>
                <a:gd name="adj1" fmla="val 50000"/>
                <a:gd name="adj2" fmla="val 4971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x-none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ight Arrow 29">
              <a:extLst>
                <a:ext uri="{FF2B5EF4-FFF2-40B4-BE49-F238E27FC236}">
                  <a16:creationId xmlns:a16="http://schemas.microsoft.com/office/drawing/2014/main" id="{BEB1BE32-9846-6A4C-960F-70AEEA3A2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467" y="1835719"/>
              <a:ext cx="342900" cy="124181"/>
            </a:xfrm>
            <a:prstGeom prst="rightArrow">
              <a:avLst>
                <a:gd name="adj1" fmla="val 50000"/>
                <a:gd name="adj2" fmla="val 4971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x-none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ight Arrow 29">
              <a:extLst>
                <a:ext uri="{FF2B5EF4-FFF2-40B4-BE49-F238E27FC236}">
                  <a16:creationId xmlns:a16="http://schemas.microsoft.com/office/drawing/2014/main" id="{4157C077-F56C-5F4F-A909-8D89D82DC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467" y="2651497"/>
              <a:ext cx="342900" cy="124181"/>
            </a:xfrm>
            <a:prstGeom prst="rightArrow">
              <a:avLst>
                <a:gd name="adj1" fmla="val 50000"/>
                <a:gd name="adj2" fmla="val 4971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x-none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0B194880-574C-B241-AFF3-C1B6B3F5B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939" y="735174"/>
            <a:ext cx="1969294" cy="66795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hangingPunct="1">
              <a:defRPr/>
            </a:pP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Adm. Direta / Autarquia / Fundação </a:t>
            </a:r>
          </a:p>
          <a:p>
            <a:pPr algn="ctr" hangingPunct="1">
              <a:defRPr/>
            </a:pP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(Direito Público)</a:t>
            </a:r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7A4AC20D-CDCB-D44B-B1E4-5C665FCD7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464" y="735174"/>
            <a:ext cx="1969294" cy="66795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hangingPunct="1">
              <a:defRPr/>
            </a:pPr>
            <a:r>
              <a:rPr lang="pt-BR" sz="1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Pública / Fundação Estatal</a:t>
            </a:r>
            <a:r>
              <a:rPr lang="pt-BR" sz="1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E1B85F8-B535-5E4E-A062-7C77D1C1E1E2}"/>
              </a:ext>
            </a:extLst>
          </p:cNvPr>
          <p:cNvGrpSpPr/>
          <p:nvPr/>
        </p:nvGrpSpPr>
        <p:grpSpPr>
          <a:xfrm>
            <a:off x="2692939" y="1528109"/>
            <a:ext cx="6139935" cy="3106353"/>
            <a:chOff x="2692939" y="1528109"/>
            <a:chExt cx="6139935" cy="3106353"/>
          </a:xfrm>
        </p:grpSpPr>
        <p:sp>
          <p:nvSpPr>
            <p:cNvPr id="54" name="Rounded Rectangle 3">
              <a:extLst>
                <a:ext uri="{FF2B5EF4-FFF2-40B4-BE49-F238E27FC236}">
                  <a16:creationId xmlns:a16="http://schemas.microsoft.com/office/drawing/2014/main" id="{B0CE89BF-FEE3-FF41-87EA-CCFC3DD83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939" y="1528109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Imunidade Tributária</a:t>
              </a:r>
            </a:p>
          </p:txBody>
        </p:sp>
        <p:sp>
          <p:nvSpPr>
            <p:cNvPr id="55" name="Rounded Rectangle 9">
              <a:extLst>
                <a:ext uri="{FF2B5EF4-FFF2-40B4-BE49-F238E27FC236}">
                  <a16:creationId xmlns:a16="http://schemas.microsoft.com/office/drawing/2014/main" id="{8088AF25-26FF-F742-AC3A-8DDFFC89E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939" y="3140322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Auditoria Interna </a:t>
              </a:r>
              <a:r>
                <a:rPr lang="pt-BR" sz="1300" dirty="0">
                  <a:latin typeface="Arial" panose="020B0604020202020204" pitchFamily="34" charset="0"/>
                  <a:cs typeface="Arial" panose="020B0604020202020204" pitchFamily="34" charset="0"/>
                </a:rPr>
                <a:t>(+ Conselho Fiscal ?)</a:t>
              </a:r>
            </a:p>
          </p:txBody>
        </p:sp>
        <p:sp>
          <p:nvSpPr>
            <p:cNvPr id="56" name="Rounded Rectangle 10">
              <a:extLst>
                <a:ext uri="{FF2B5EF4-FFF2-40B4-BE49-F238E27FC236}">
                  <a16:creationId xmlns:a16="http://schemas.microsoft.com/office/drawing/2014/main" id="{4912AB3F-D647-DD47-9909-706353CFF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939" y="3966504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MPs + </a:t>
              </a:r>
              <a:r>
                <a:rPr lang="pt-B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CGs</a:t>
              </a:r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pt-B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TCs</a:t>
              </a:r>
              <a:endParaRPr lang="pt-B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ounded Rectangle 3">
              <a:extLst>
                <a:ext uri="{FF2B5EF4-FFF2-40B4-BE49-F238E27FC236}">
                  <a16:creationId xmlns:a16="http://schemas.microsoft.com/office/drawing/2014/main" id="{B291D53D-44B5-0A45-A73C-15FFC143C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939" y="2343887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Impenhorabilidade aplicável à Fazenda Pública</a:t>
              </a:r>
            </a:p>
          </p:txBody>
        </p:sp>
        <p:sp>
          <p:nvSpPr>
            <p:cNvPr id="59" name="Rounded Rectangle 3">
              <a:extLst>
                <a:ext uri="{FF2B5EF4-FFF2-40B4-BE49-F238E27FC236}">
                  <a16:creationId xmlns:a16="http://schemas.microsoft.com/office/drawing/2014/main" id="{EC76608A-39E1-4641-A040-D9C0FB2DE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464" y="1528109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4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Tributação Privada  - EP * / Imunidade Tributária - FE </a:t>
              </a:r>
            </a:p>
          </p:txBody>
        </p:sp>
        <p:sp>
          <p:nvSpPr>
            <p:cNvPr id="60" name="Rounded Rectangle 9">
              <a:extLst>
                <a:ext uri="{FF2B5EF4-FFF2-40B4-BE49-F238E27FC236}">
                  <a16:creationId xmlns:a16="http://schemas.microsoft.com/office/drawing/2014/main" id="{C192229C-99E2-214D-8EEF-C24D457F5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464" y="3140322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2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Comitê de Auditoria (EP) + Auditoria Interna e Conselho Fiscal - FE</a:t>
              </a:r>
            </a:p>
          </p:txBody>
        </p:sp>
        <p:sp>
          <p:nvSpPr>
            <p:cNvPr id="61" name="Rounded Rectangle 10">
              <a:extLst>
                <a:ext uri="{FF2B5EF4-FFF2-40B4-BE49-F238E27FC236}">
                  <a16:creationId xmlns:a16="http://schemas.microsoft.com/office/drawing/2014/main" id="{BB6DAE70-F07D-9B45-9BC7-DD68F86D7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464" y="3966504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Auditor. </a:t>
              </a:r>
              <a:r>
                <a:rPr lang="pt-BR" sz="1600" dirty="0" err="1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Indep</a:t>
              </a:r>
              <a:r>
                <a:rPr lang="pt-BR" sz="16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+ MPs + </a:t>
              </a:r>
              <a:r>
                <a:rPr lang="pt-BR" sz="1600" dirty="0" err="1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CGs</a:t>
              </a:r>
              <a:r>
                <a:rPr lang="pt-BR" sz="16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pt-BR" sz="1600" dirty="0" err="1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TCs</a:t>
              </a:r>
              <a:endParaRPr lang="pt-BR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ounded Rectangle 3">
              <a:extLst>
                <a:ext uri="{FF2B5EF4-FFF2-40B4-BE49-F238E27FC236}">
                  <a16:creationId xmlns:a16="http://schemas.microsoft.com/office/drawing/2014/main" id="{13BE2189-C511-294D-9A9E-DEAC97451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464" y="2343887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pt-BR" sz="12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Penhorabilidade – EP * / Impenhorabilidade aplicável à Fazenda Pública - FE </a:t>
              </a:r>
            </a:p>
          </p:txBody>
        </p:sp>
        <p:sp>
          <p:nvSpPr>
            <p:cNvPr id="64" name="Rounded Rectangle 3">
              <a:extLst>
                <a:ext uri="{FF2B5EF4-FFF2-40B4-BE49-F238E27FC236}">
                  <a16:creationId xmlns:a16="http://schemas.microsoft.com/office/drawing/2014/main" id="{941EA24E-0080-7049-BBA8-26C78B360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580" y="1528109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Aplicáveis às E.P.S.F.L.</a:t>
              </a:r>
            </a:p>
          </p:txBody>
        </p:sp>
        <p:sp>
          <p:nvSpPr>
            <p:cNvPr id="65" name="Rounded Rectangle 9">
              <a:extLst>
                <a:ext uri="{FF2B5EF4-FFF2-40B4-BE49-F238E27FC236}">
                  <a16:creationId xmlns:a16="http://schemas.microsoft.com/office/drawing/2014/main" id="{DD32C888-DD63-4A4E-855C-F3665ED77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580" y="3140322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Auditoria Interna e Conselho Fiscal</a:t>
              </a:r>
            </a:p>
          </p:txBody>
        </p:sp>
        <p:sp>
          <p:nvSpPr>
            <p:cNvPr id="66" name="Rounded Rectangle 10">
              <a:extLst>
                <a:ext uri="{FF2B5EF4-FFF2-40B4-BE49-F238E27FC236}">
                  <a16:creationId xmlns:a16="http://schemas.microsoft.com/office/drawing/2014/main" id="{9013CCB1-C75B-624B-8954-0AE415EF7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580" y="3966504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Auditor. </a:t>
              </a:r>
              <a:r>
                <a:rPr lang="pt-BR" sz="1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Indep</a:t>
              </a:r>
              <a:r>
                <a:rPr lang="pt-BR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+ MPs + </a:t>
              </a:r>
              <a:r>
                <a:rPr lang="pt-BR" sz="1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TCs</a:t>
              </a:r>
              <a:endPara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ounded Rectangle 3">
              <a:extLst>
                <a:ext uri="{FF2B5EF4-FFF2-40B4-BE49-F238E27FC236}">
                  <a16:creationId xmlns:a16="http://schemas.microsoft.com/office/drawing/2014/main" id="{A5216624-7D98-174A-85DB-25EC53382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580" y="2343887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Aplicáveis às E.P.S.F.L.</a:t>
              </a:r>
            </a:p>
          </p:txBody>
        </p:sp>
      </p:grpSp>
      <p:sp>
        <p:nvSpPr>
          <p:cNvPr id="68" name="Rounded Rectangle 5">
            <a:extLst>
              <a:ext uri="{FF2B5EF4-FFF2-40B4-BE49-F238E27FC236}">
                <a16:creationId xmlns:a16="http://schemas.microsoft.com/office/drawing/2014/main" id="{866029C8-0195-3F4B-A906-D783B3725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3580" y="735174"/>
            <a:ext cx="1969294" cy="66795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hangingPunct="1">
              <a:defRPr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SSA ou EC</a:t>
            </a:r>
            <a:endParaRPr lang="pt-BR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477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86284"/>
            <a:ext cx="8406492" cy="5721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Diferenças entre os Modelos</a:t>
            </a:r>
            <a:endParaRPr lang="pt-BR" sz="2800" dirty="0"/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C430F93-0956-284E-82E5-BD883693CD8A}"/>
              </a:ext>
            </a:extLst>
          </p:cNvPr>
          <p:cNvGrpSpPr/>
          <p:nvPr/>
        </p:nvGrpSpPr>
        <p:grpSpPr>
          <a:xfrm>
            <a:off x="342710" y="1496398"/>
            <a:ext cx="2202657" cy="1541922"/>
            <a:chOff x="342710" y="1496398"/>
            <a:chExt cx="2202657" cy="154192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C0417F3-7780-0E4B-8CAE-3455B1693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10" y="1496398"/>
              <a:ext cx="1847850" cy="726143"/>
            </a:xfrm>
            <a:prstGeom prst="ellipse">
              <a:avLst/>
            </a:prstGeom>
            <a:gradFill rotWithShape="1">
              <a:gsLst>
                <a:gs pos="0">
                  <a:srgbClr val="F9F7FA"/>
                </a:gs>
                <a:gs pos="74001">
                  <a:srgbClr val="C6B9D5"/>
                </a:gs>
                <a:gs pos="83000">
                  <a:srgbClr val="C6B9D5"/>
                </a:gs>
                <a:gs pos="100000">
                  <a:srgbClr val="D9D0E3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Governança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948A7DB-AC58-9F44-979E-0988EB97C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10" y="2312177"/>
              <a:ext cx="1847850" cy="726143"/>
            </a:xfrm>
            <a:prstGeom prst="ellipse">
              <a:avLst/>
            </a:prstGeom>
            <a:gradFill rotWithShape="1">
              <a:gsLst>
                <a:gs pos="0">
                  <a:srgbClr val="F9F7FA"/>
                </a:gs>
                <a:gs pos="74001">
                  <a:srgbClr val="C6B9D5"/>
                </a:gs>
                <a:gs pos="83000">
                  <a:srgbClr val="C6B9D5"/>
                </a:gs>
                <a:gs pos="100000">
                  <a:srgbClr val="D9D0E3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Vínculo</a:t>
              </a:r>
            </a:p>
          </p:txBody>
        </p:sp>
        <p:sp>
          <p:nvSpPr>
            <p:cNvPr id="52" name="Right Arrow 29">
              <a:extLst>
                <a:ext uri="{FF2B5EF4-FFF2-40B4-BE49-F238E27FC236}">
                  <a16:creationId xmlns:a16="http://schemas.microsoft.com/office/drawing/2014/main" id="{BEB1BE32-9846-6A4C-960F-70AEEA3A2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467" y="1835719"/>
              <a:ext cx="342900" cy="124181"/>
            </a:xfrm>
            <a:prstGeom prst="rightArrow">
              <a:avLst>
                <a:gd name="adj1" fmla="val 50000"/>
                <a:gd name="adj2" fmla="val 4971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x-none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ight Arrow 29">
              <a:extLst>
                <a:ext uri="{FF2B5EF4-FFF2-40B4-BE49-F238E27FC236}">
                  <a16:creationId xmlns:a16="http://schemas.microsoft.com/office/drawing/2014/main" id="{4157C077-F56C-5F4F-A909-8D89D82DC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467" y="2651497"/>
              <a:ext cx="342900" cy="124181"/>
            </a:xfrm>
            <a:prstGeom prst="rightArrow">
              <a:avLst>
                <a:gd name="adj1" fmla="val 50000"/>
                <a:gd name="adj2" fmla="val 4971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x-none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0B194880-574C-B241-AFF3-C1B6B3F5B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939" y="735174"/>
            <a:ext cx="1969294" cy="66795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hangingPunct="1">
              <a:defRPr/>
            </a:pP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Adm. Direta / Autarquia / Fundação </a:t>
            </a:r>
          </a:p>
          <a:p>
            <a:pPr algn="ctr" hangingPunct="1">
              <a:defRPr/>
            </a:pP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(Direito Público)</a:t>
            </a:r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7A4AC20D-CDCB-D44B-B1E4-5C665FCD7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464" y="735174"/>
            <a:ext cx="1969294" cy="66795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hangingPunct="1">
              <a:defRPr/>
            </a:pPr>
            <a:r>
              <a:rPr lang="pt-BR" sz="1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Pública / Fundação Estatal</a:t>
            </a:r>
            <a:r>
              <a:rPr lang="pt-BR" sz="1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268A317-8E24-A54B-8BF0-678379525889}"/>
              </a:ext>
            </a:extLst>
          </p:cNvPr>
          <p:cNvGrpSpPr/>
          <p:nvPr/>
        </p:nvGrpSpPr>
        <p:grpSpPr>
          <a:xfrm>
            <a:off x="2692939" y="1528109"/>
            <a:ext cx="6139935" cy="1923024"/>
            <a:chOff x="2692939" y="1528109"/>
            <a:chExt cx="6139935" cy="1923024"/>
          </a:xfrm>
        </p:grpSpPr>
        <p:sp>
          <p:nvSpPr>
            <p:cNvPr id="54" name="Rounded Rectangle 3">
              <a:extLst>
                <a:ext uri="{FF2B5EF4-FFF2-40B4-BE49-F238E27FC236}">
                  <a16:creationId xmlns:a16="http://schemas.microsoft.com/office/drawing/2014/main" id="{B0CE89BF-FEE3-FF41-87EA-CCFC3DD83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939" y="1528109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Diretoria</a:t>
              </a:r>
            </a:p>
          </p:txBody>
        </p:sp>
        <p:sp>
          <p:nvSpPr>
            <p:cNvPr id="57" name="Rounded Rectangle 3">
              <a:extLst>
                <a:ext uri="{FF2B5EF4-FFF2-40B4-BE49-F238E27FC236}">
                  <a16:creationId xmlns:a16="http://schemas.microsoft.com/office/drawing/2014/main" id="{B291D53D-44B5-0A45-A73C-15FFC143C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939" y="2343887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Adm. Indireta</a:t>
              </a:r>
            </a:p>
          </p:txBody>
        </p:sp>
        <p:sp>
          <p:nvSpPr>
            <p:cNvPr id="59" name="Rounded Rectangle 3">
              <a:extLst>
                <a:ext uri="{FF2B5EF4-FFF2-40B4-BE49-F238E27FC236}">
                  <a16:creationId xmlns:a16="http://schemas.microsoft.com/office/drawing/2014/main" id="{EC76608A-39E1-4641-A040-D9C0FB2DE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464" y="1528109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Cons. Adm. + Diretoria</a:t>
              </a:r>
            </a:p>
          </p:txBody>
        </p:sp>
        <p:sp>
          <p:nvSpPr>
            <p:cNvPr id="62" name="Rounded Rectangle 3">
              <a:extLst>
                <a:ext uri="{FF2B5EF4-FFF2-40B4-BE49-F238E27FC236}">
                  <a16:creationId xmlns:a16="http://schemas.microsoft.com/office/drawing/2014/main" id="{13BE2189-C511-294D-9A9E-DEAC97451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464" y="2343887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pt-BR" sz="15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Adm. Indireta</a:t>
              </a:r>
            </a:p>
          </p:txBody>
        </p:sp>
        <p:sp>
          <p:nvSpPr>
            <p:cNvPr id="64" name="Rounded Rectangle 3">
              <a:extLst>
                <a:ext uri="{FF2B5EF4-FFF2-40B4-BE49-F238E27FC236}">
                  <a16:creationId xmlns:a16="http://schemas.microsoft.com/office/drawing/2014/main" id="{941EA24E-0080-7049-BBA8-26C78B360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580" y="1528109"/>
              <a:ext cx="1969294" cy="6679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Cons. Adm. + Diretoria</a:t>
              </a:r>
            </a:p>
          </p:txBody>
        </p:sp>
        <p:sp>
          <p:nvSpPr>
            <p:cNvPr id="67" name="Rounded Rectangle 3">
              <a:extLst>
                <a:ext uri="{FF2B5EF4-FFF2-40B4-BE49-F238E27FC236}">
                  <a16:creationId xmlns:a16="http://schemas.microsoft.com/office/drawing/2014/main" id="{A5216624-7D98-174A-85DB-25EC53382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580" y="2343886"/>
              <a:ext cx="1969294" cy="110724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hangingPunct="1">
                <a:defRPr/>
              </a:pPr>
              <a:r>
                <a:rPr lang="pt-BR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Não integra Adm. Pública </a:t>
              </a:r>
            </a:p>
            <a:p>
              <a:pPr algn="ctr" hangingPunct="1">
                <a:defRPr/>
              </a:pPr>
              <a:r>
                <a:rPr lang="pt-BR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Paraestatal / </a:t>
              </a:r>
              <a:r>
                <a:rPr lang="pt-BR" sz="1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Entid</a:t>
              </a:r>
              <a:r>
                <a:rPr lang="pt-BR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pt-BR" sz="1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Colab</a:t>
              </a:r>
              <a:r>
                <a:rPr lang="pt-BR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pt-BR" sz="1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(Contrato de Gestão + Cons. Adm.)</a:t>
              </a:r>
            </a:p>
          </p:txBody>
        </p:sp>
      </p:grpSp>
      <p:sp>
        <p:nvSpPr>
          <p:cNvPr id="68" name="Rounded Rectangle 5">
            <a:extLst>
              <a:ext uri="{FF2B5EF4-FFF2-40B4-BE49-F238E27FC236}">
                <a16:creationId xmlns:a16="http://schemas.microsoft.com/office/drawing/2014/main" id="{866029C8-0195-3F4B-A906-D783B3725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3580" y="735174"/>
            <a:ext cx="1969294" cy="66795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hangingPunct="1">
              <a:defRPr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SSA ou EC</a:t>
            </a:r>
            <a:endParaRPr lang="pt-BR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78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6"/>
          <p:cNvSpPr/>
          <p:nvPr/>
        </p:nvSpPr>
        <p:spPr>
          <a:xfrm>
            <a:off x="1220931" y="2571750"/>
            <a:ext cx="670213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3600" b="1"/>
            </a:lvl1pPr>
          </a:lstStyle>
          <a:p>
            <a:r>
              <a:rPr lang="pt-BR" dirty="0">
                <a:latin typeface="Arial" pitchFamily="34" charset="0"/>
                <a:cs typeface="Arial" pitchFamily="34" charset="0"/>
              </a:rPr>
              <a:t>O(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s</a:t>
            </a:r>
            <a:r>
              <a:rPr lang="pt-BR" dirty="0">
                <a:latin typeface="Arial" pitchFamily="34" charset="0"/>
                <a:cs typeface="Arial" pitchFamily="34" charset="0"/>
              </a:rPr>
              <a:t>) Modelo(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s</a:t>
            </a:r>
            <a:r>
              <a:rPr lang="pt-BR" dirty="0">
                <a:latin typeface="Arial" pitchFamily="34" charset="0"/>
                <a:cs typeface="Arial" pitchFamily="34" charset="0"/>
              </a:rPr>
              <a:t>) Organização(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ões</a:t>
            </a:r>
            <a:r>
              <a:rPr lang="pt-BR" dirty="0">
                <a:latin typeface="Arial" pitchFamily="34" charset="0"/>
                <a:cs typeface="Arial" pitchFamily="34" charset="0"/>
              </a:rPr>
              <a:t>) Social(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is</a:t>
            </a:r>
            <a:r>
              <a:rPr lang="pt-BR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C029E82-CC2E-054A-8E77-CF20D7C723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" b="56104"/>
          <a:stretch/>
        </p:blipFill>
        <p:spPr>
          <a:xfrm>
            <a:off x="126999" y="139700"/>
            <a:ext cx="8890000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7345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86284"/>
            <a:ext cx="8406492" cy="5721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LEI nº 9.637/98 - O QUE SÃO O.S.?</a:t>
            </a:r>
            <a:endParaRPr lang="pt-BR" sz="2800" dirty="0"/>
          </a:p>
        </p:txBody>
      </p:sp>
      <p:sp>
        <p:nvSpPr>
          <p:cNvPr id="86" name="Shape 86"/>
          <p:cNvSpPr>
            <a:spLocks noGrp="1"/>
          </p:cNvSpPr>
          <p:nvPr>
            <p:ph type="body" sz="half" idx="1"/>
          </p:nvPr>
        </p:nvSpPr>
        <p:spPr>
          <a:xfrm>
            <a:off x="2544538" y="1256761"/>
            <a:ext cx="6313712" cy="30741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pt-BR" sz="1800" dirty="0">
                <a:latin typeface="Arial" pitchFamily="34" charset="0"/>
                <a:cs typeface="Arial" pitchFamily="34" charset="0"/>
              </a:rPr>
              <a:t>Tipo de “</a:t>
            </a:r>
            <a:r>
              <a:rPr lang="pt-BR" altLang="pt-BR" sz="1800" b="1" dirty="0">
                <a:latin typeface="Arial" pitchFamily="34" charset="0"/>
                <a:cs typeface="Arial" pitchFamily="34" charset="0"/>
              </a:rPr>
              <a:t>Entidade de Colaboração”</a:t>
            </a:r>
            <a:r>
              <a:rPr lang="pt-BR" altLang="pt-BR" sz="1800" dirty="0">
                <a:latin typeface="Arial" pitchFamily="34" charset="0"/>
                <a:cs typeface="Arial" pitchFamily="34" charset="0"/>
              </a:rPr>
              <a:t> - “São </a:t>
            </a:r>
            <a:r>
              <a:rPr lang="pt-BR" altLang="pt-BR" sz="1800" b="1" dirty="0">
                <a:latin typeface="Arial" pitchFamily="34" charset="0"/>
                <a:cs typeface="Arial" pitchFamily="34" charset="0"/>
              </a:rPr>
              <a:t>entidades privadas</a:t>
            </a:r>
            <a:r>
              <a:rPr lang="pt-BR" altLang="pt-BR" sz="1800" dirty="0">
                <a:latin typeface="Arial" pitchFamily="34" charset="0"/>
                <a:cs typeface="Arial" pitchFamily="34" charset="0"/>
              </a:rPr>
              <a:t> sem fins lucrativos (ou econômicos), com características estatutárias especiais, inclusive no </a:t>
            </a:r>
            <a:r>
              <a:rPr lang="pt-BR" altLang="pt-BR" sz="1800" b="1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modelo de governança</a:t>
            </a:r>
            <a:r>
              <a:rPr lang="pt-BR" altLang="pt-BR" sz="1800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 (composição e competências do Conselho de Administração)</a:t>
            </a:r>
            <a:r>
              <a:rPr lang="pt-BR" altLang="pt-BR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altLang="pt-BR" sz="1800" b="1" dirty="0">
                <a:latin typeface="Arial" pitchFamily="34" charset="0"/>
                <a:cs typeface="Arial" pitchFamily="34" charset="0"/>
              </a:rPr>
              <a:t>qualificadas</a:t>
            </a:r>
            <a:r>
              <a:rPr lang="pt-BR" altLang="pt-BR" sz="1800" dirty="0">
                <a:latin typeface="Arial" pitchFamily="34" charset="0"/>
                <a:cs typeface="Arial" pitchFamily="34" charset="0"/>
              </a:rPr>
              <a:t> (tituladas) como </a:t>
            </a:r>
            <a:r>
              <a:rPr lang="pt-BR" altLang="pt-BR" sz="1800" b="1" dirty="0">
                <a:latin typeface="Arial" pitchFamily="34" charset="0"/>
                <a:cs typeface="Arial" pitchFamily="34" charset="0"/>
              </a:rPr>
              <a:t>organização social, </a:t>
            </a:r>
            <a:r>
              <a:rPr lang="pt-BR" altLang="pt-BR" sz="1800" dirty="0">
                <a:latin typeface="Arial" pitchFamily="34" charset="0"/>
                <a:cs typeface="Arial" pitchFamily="34" charset="0"/>
              </a:rPr>
              <a:t>com regras especiais de </a:t>
            </a:r>
            <a:r>
              <a:rPr lang="pt-BR" altLang="pt-BR" sz="1800" b="1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fomento</a:t>
            </a:r>
            <a:r>
              <a:rPr lang="pt-BR" altLang="pt-BR" sz="1800" dirty="0">
                <a:latin typeface="Arial" pitchFamily="34" charset="0"/>
                <a:cs typeface="Arial" pitchFamily="34" charset="0"/>
              </a:rPr>
              <a:t> (pessoal, patrimônio e/ou financeiro), para </a:t>
            </a:r>
            <a:r>
              <a:rPr lang="pt-BR" altLang="pt-BR" sz="1800" b="1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parceria</a:t>
            </a:r>
            <a:r>
              <a:rPr lang="pt-BR" altLang="pt-BR" sz="1800" dirty="0">
                <a:latin typeface="Arial" pitchFamily="34" charset="0"/>
                <a:cs typeface="Arial" pitchFamily="34" charset="0"/>
              </a:rPr>
              <a:t>, mediante </a:t>
            </a:r>
            <a:r>
              <a:rPr lang="pt-BR" altLang="pt-BR" sz="1800" b="1" dirty="0">
                <a:latin typeface="Arial" pitchFamily="34" charset="0"/>
                <a:cs typeface="Arial" pitchFamily="34" charset="0"/>
              </a:rPr>
              <a:t>contrato de gestão</a:t>
            </a:r>
            <a:r>
              <a:rPr lang="pt-BR" altLang="pt-BR" sz="1800" dirty="0">
                <a:latin typeface="Arial" pitchFamily="34" charset="0"/>
                <a:cs typeface="Arial" pitchFamily="34" charset="0"/>
              </a:rPr>
              <a:t>.”</a:t>
            </a: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pt-BR" altLang="pt-BR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ja-JP" sz="1800" dirty="0">
                <a:latin typeface="Arial" pitchFamily="34" charset="0"/>
                <a:cs typeface="Arial" pitchFamily="34" charset="0"/>
              </a:rPr>
              <a:t>“Tem </a:t>
            </a:r>
            <a:r>
              <a:rPr lang="pt-BR" altLang="ja-JP" sz="1800" b="1" dirty="0">
                <a:latin typeface="Arial" pitchFamily="34" charset="0"/>
                <a:cs typeface="Arial" pitchFamily="34" charset="0"/>
              </a:rPr>
              <a:t>finalidade pública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, mas </a:t>
            </a:r>
            <a:r>
              <a:rPr lang="pt-BR" altLang="ja-JP" sz="1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não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 é estatal!”</a:t>
            </a:r>
            <a:endParaRPr lang="pt-BR" altLang="pt-BR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pic>
        <p:nvPicPr>
          <p:cNvPr id="6" name="Picture 5" descr="GettyImages-476153406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07260"/>
            <a:ext cx="1936910" cy="19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413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6"/>
          <p:cNvSpPr/>
          <p:nvPr/>
        </p:nvSpPr>
        <p:spPr>
          <a:xfrm>
            <a:off x="1220932" y="1694587"/>
            <a:ext cx="6702135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3600" b="1"/>
            </a:lvl1pPr>
          </a:lstStyle>
          <a:p>
            <a:r>
              <a:rPr lang="pt-BR" dirty="0">
                <a:latin typeface="Arial" pitchFamily="34" charset="0"/>
                <a:cs typeface="Arial" pitchFamily="34" charset="0"/>
              </a:rPr>
              <a:t>Modelos e Instrumentos de Implementação de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403270734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4733" y="299851"/>
            <a:ext cx="8414533" cy="58695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/>
              <a:t>LEI nº 9.637/98 - OBJETIVO  ?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86" name="Shape 86"/>
          <p:cNvSpPr>
            <a:spLocks noGrp="1"/>
          </p:cNvSpPr>
          <p:nvPr>
            <p:ph type="body" sz="half" idx="1"/>
          </p:nvPr>
        </p:nvSpPr>
        <p:spPr>
          <a:xfrm>
            <a:off x="2518813" y="1450772"/>
            <a:ext cx="6339436" cy="3235437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Estabelecer </a:t>
            </a:r>
            <a:r>
              <a:rPr lang="pt-BR" altLang="pt-BR" sz="2000" b="1" u="sng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PARCERIA de longo prazo</a:t>
            </a:r>
            <a:r>
              <a:rPr lang="pt-BR" alt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para a implementação de políticas públicas, em atividades </a:t>
            </a:r>
            <a:r>
              <a:rPr lang="pt-BR" altLang="pt-BR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não</a:t>
            </a:r>
            <a:r>
              <a:rPr lang="pt-BR" alt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exclusivas de Estado.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pt-BR" altLang="pt-BR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Publicização</a:t>
            </a:r>
            <a:r>
              <a:rPr lang="pt-BR" alt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(absorção de atividades por O.S.):</a:t>
            </a:r>
          </a:p>
          <a:p>
            <a:pPr marL="425053" lvl="1" indent="0" algn="just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pt-BR" altLang="pt-B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t-BR" alt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- atendimento do </a:t>
            </a:r>
            <a:r>
              <a:rPr lang="pt-BR" altLang="pt-BR" sz="2000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cidadão-cliente</a:t>
            </a:r>
            <a:r>
              <a:rPr lang="pt-BR" alt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25053" lvl="1" indent="0" algn="just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pt-BR" alt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II - </a:t>
            </a:r>
            <a:r>
              <a:rPr lang="pt-BR" altLang="pt-BR" sz="2000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resultados: </a:t>
            </a:r>
            <a:r>
              <a:rPr lang="pt-BR" altLang="pt-BR" sz="2000" dirty="0" err="1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quali</a:t>
            </a:r>
            <a:r>
              <a:rPr lang="pt-BR" altLang="pt-BR" sz="2000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-quantitativos</a:t>
            </a:r>
            <a:r>
              <a:rPr lang="pt-BR" alt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- prazos;</a:t>
            </a:r>
          </a:p>
          <a:p>
            <a:pPr marL="425053" lvl="1" indent="0" algn="just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pt-BR" alt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III - controle social das ações - </a:t>
            </a:r>
            <a:r>
              <a:rPr lang="pt-BR" altLang="pt-BR" sz="2000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transparência</a:t>
            </a:r>
            <a:r>
              <a:rPr lang="pt-BR" alt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pic>
        <p:nvPicPr>
          <p:cNvPr id="6" name="Picture 5" descr="GettyImages-476153406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2" y="1450772"/>
            <a:ext cx="1936910" cy="19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49439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93378"/>
            <a:ext cx="8406492" cy="54377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LEI nº 9.637/98 - CONTRATO DE GESTÃO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86" name="Shape 86"/>
          <p:cNvSpPr>
            <a:spLocks noGrp="1"/>
          </p:cNvSpPr>
          <p:nvPr>
            <p:ph type="body" sz="half" idx="1"/>
          </p:nvPr>
        </p:nvSpPr>
        <p:spPr>
          <a:xfrm>
            <a:off x="2528663" y="1149008"/>
            <a:ext cx="6313712" cy="30741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ja-JP" altLang="pt-BR"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“</a:t>
            </a:r>
            <a:r>
              <a:rPr lang="pt-BR" altLang="ja-JP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Para os efeitos da Lei nº 9.637/98, entende-se por </a:t>
            </a:r>
            <a:r>
              <a:rPr lang="pt-BR" altLang="ja-JP" sz="1800" b="1" dirty="0">
                <a:solidFill>
                  <a:srgbClr val="0432FF"/>
                </a:solidFill>
                <a:latin typeface="Arial" panose="020B0604020202020204" pitchFamily="34" charset="0"/>
                <a:cs typeface="Arial" pitchFamily="34" charset="0"/>
              </a:rPr>
              <a:t>contrato de gestão</a:t>
            </a:r>
            <a:r>
              <a:rPr lang="pt-BR" altLang="ja-JP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o instrumento firmado entre o Poder Público e a entidade qualificada como </a:t>
            </a:r>
            <a:r>
              <a:rPr lang="pt-BR" altLang="ja-JP" sz="1800" b="1" dirty="0">
                <a:solidFill>
                  <a:srgbClr val="0432FF"/>
                </a:solidFill>
                <a:latin typeface="Arial" panose="020B0604020202020204" pitchFamily="34" charset="0"/>
                <a:cs typeface="Arial" pitchFamily="34" charset="0"/>
              </a:rPr>
              <a:t>organização social</a:t>
            </a:r>
            <a:r>
              <a:rPr lang="pt-BR" altLang="ja-JP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, com vistas à formação de parceria entre as partes para </a:t>
            </a:r>
            <a:r>
              <a:rPr lang="pt-BR" altLang="ja-JP" sz="1800" b="1" dirty="0">
                <a:solidFill>
                  <a:srgbClr val="0432FF"/>
                </a:solidFill>
                <a:latin typeface="Arial" panose="020B0604020202020204" pitchFamily="34" charset="0"/>
                <a:cs typeface="Arial" pitchFamily="34" charset="0"/>
              </a:rPr>
              <a:t>fomento e execução de atividades</a:t>
            </a:r>
            <a:r>
              <a:rPr lang="pt-BR" altLang="ja-JP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pt-BR" altLang="ja-JP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relativas às áreas de “ensino, pesquisa científica, desenvolvimento tecnológico, proteção e preservação do meio ambiente, cultura e saúde”.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pt-BR" altLang="ja-JP" sz="1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350"/>
              </a:spcAft>
              <a:buFont typeface="Arial" panose="020B0604020202020204" pitchFamily="34" charset="0"/>
              <a:buChar char="•"/>
              <a:defRPr/>
            </a:pPr>
            <a:endParaRPr lang="pt-BR" altLang="pt-BR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pic>
        <p:nvPicPr>
          <p:cNvPr id="6" name="Picture 5" descr="GettyImages-476153406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357594"/>
            <a:ext cx="1936910" cy="19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3369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93378"/>
            <a:ext cx="8406492" cy="54377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LEI nº 9.637/98 - FOMENTO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86" name="Shape 86"/>
          <p:cNvSpPr>
            <a:spLocks noGrp="1"/>
          </p:cNvSpPr>
          <p:nvPr>
            <p:ph type="body" sz="half" idx="1"/>
          </p:nvPr>
        </p:nvSpPr>
        <p:spPr>
          <a:xfrm>
            <a:off x="2528663" y="1149008"/>
            <a:ext cx="6313712" cy="307419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Aft>
                <a:spcPts val="135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Título de Utilidade Pública (Federal </a:t>
            </a:r>
            <a:r>
              <a:rPr lang="pt-BR" altLang="pt-B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extinto - </a:t>
            </a:r>
            <a:r>
              <a:rPr lang="pt-BR" altLang="pt-B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Estadual, Municipal e do DF);</a:t>
            </a:r>
          </a:p>
          <a:p>
            <a:pPr algn="just">
              <a:spcAft>
                <a:spcPts val="135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Recursos Financeiros</a:t>
            </a:r>
            <a:r>
              <a:rPr lang="pt-BR" altLang="pt-B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spcAft>
                <a:spcPts val="135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Cessão de Patrimônio</a:t>
            </a:r>
            <a:r>
              <a:rPr lang="pt-BR" altLang="pt-B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spcAft>
                <a:spcPts val="135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Cessão de Pessoal Civil </a:t>
            </a:r>
            <a:r>
              <a:rPr lang="pt-BR" altLang="pt-BR" sz="1800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(transição)</a:t>
            </a:r>
            <a:r>
              <a:rPr lang="pt-BR" altLang="pt-B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altLang="pt-BR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pic>
        <p:nvPicPr>
          <p:cNvPr id="6" name="Picture 5" descr="GettyImages-476153406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357594"/>
            <a:ext cx="1936910" cy="19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49778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365181" y="284163"/>
            <a:ext cx="8330293" cy="53170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sz="2800" dirty="0"/>
              <a:t>LEI nº 9.637/18.05.98 - IDEALIZADO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2" name="Retângulo 25">
            <a:extLst>
              <a:ext uri="{FF2B5EF4-FFF2-40B4-BE49-F238E27FC236}">
                <a16:creationId xmlns:a16="http://schemas.microsoft.com/office/drawing/2014/main" id="{90F20048-01FA-094A-8C0C-3112D3EAD3E1}"/>
              </a:ext>
            </a:extLst>
          </p:cNvPr>
          <p:cNvSpPr/>
          <p:nvPr/>
        </p:nvSpPr>
        <p:spPr bwMode="auto">
          <a:xfrm>
            <a:off x="1029891" y="844154"/>
            <a:ext cx="7286625" cy="4162425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 cmpd="sng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altLang="pt-BR" sz="1200">
              <a:solidFill>
                <a:srgbClr val="FFFFFF"/>
              </a:solidFill>
              <a:ea typeface="MS PGothic" charset="-128"/>
              <a:cs typeface="MS PGothic" charset="-128"/>
            </a:endParaRPr>
          </a:p>
        </p:txBody>
      </p:sp>
      <p:sp>
        <p:nvSpPr>
          <p:cNvPr id="23" name="Título 4">
            <a:extLst>
              <a:ext uri="{FF2B5EF4-FFF2-40B4-BE49-F238E27FC236}">
                <a16:creationId xmlns:a16="http://schemas.microsoft.com/office/drawing/2014/main" id="{45C7EB52-42EE-2E4A-B29A-AD527ABA480B}"/>
              </a:ext>
            </a:extLst>
          </p:cNvPr>
          <p:cNvSpPr>
            <a:spLocks/>
          </p:cNvSpPr>
          <p:nvPr/>
        </p:nvSpPr>
        <p:spPr bwMode="auto">
          <a:xfrm>
            <a:off x="4360070" y="1446786"/>
            <a:ext cx="3935015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2700" b="1">
                <a:solidFill>
                  <a:srgbClr val="262626"/>
                </a:solidFill>
                <a:latin typeface="Century Gothic" panose="020B0502020202020204" pitchFamily="34" charset="0"/>
              </a:rPr>
              <a:t>COM ORGANIZAÇÕES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700" b="1">
                <a:solidFill>
                  <a:srgbClr val="262626"/>
                </a:solidFill>
                <a:latin typeface="Century Gothic" panose="020B0502020202020204" pitchFamily="34" charset="0"/>
              </a:rPr>
              <a:t>SOCIAIS</a:t>
            </a:r>
          </a:p>
        </p:txBody>
      </p:sp>
      <p:sp>
        <p:nvSpPr>
          <p:cNvPr id="24" name="Retângulo 27">
            <a:extLst>
              <a:ext uri="{FF2B5EF4-FFF2-40B4-BE49-F238E27FC236}">
                <a16:creationId xmlns:a16="http://schemas.microsoft.com/office/drawing/2014/main" id="{AC17F11B-6162-1644-98E3-C8A8F07F9899}"/>
              </a:ext>
            </a:extLst>
          </p:cNvPr>
          <p:cNvSpPr/>
          <p:nvPr/>
        </p:nvSpPr>
        <p:spPr>
          <a:xfrm>
            <a:off x="4382691" y="1015603"/>
            <a:ext cx="3786614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2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PROCESSO DE PARCERIAS</a:t>
            </a:r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FEE8795E-D845-1E4E-B19B-ABFA52E0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889" y="4187429"/>
            <a:ext cx="1920478" cy="657225"/>
          </a:xfrm>
          <a:prstGeom prst="roundRect">
            <a:avLst>
              <a:gd name="adj" fmla="val 16667"/>
            </a:avLst>
          </a:prstGeom>
          <a:solidFill>
            <a:srgbClr val="31859C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ENCERRAMENTO</a:t>
            </a:r>
          </a:p>
        </p:txBody>
      </p:sp>
      <p:pic>
        <p:nvPicPr>
          <p:cNvPr id="26" name="Picture 93" descr="setas.png">
            <a:extLst>
              <a:ext uri="{FF2B5EF4-FFF2-40B4-BE49-F238E27FC236}">
                <a16:creationId xmlns:a16="http://schemas.microsoft.com/office/drawing/2014/main" id="{3B604292-5EDF-8E4C-B831-91BA0CB15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30360" r="28889" b="49432"/>
          <a:stretch>
            <a:fillRect/>
          </a:stretch>
        </p:blipFill>
        <p:spPr bwMode="auto">
          <a:xfrm>
            <a:off x="5236370" y="4273153"/>
            <a:ext cx="735806" cy="35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34">
            <a:extLst>
              <a:ext uri="{FF2B5EF4-FFF2-40B4-BE49-F238E27FC236}">
                <a16:creationId xmlns:a16="http://schemas.microsoft.com/office/drawing/2014/main" id="{232AB1DC-AFD8-C94B-84A4-78EE1A260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1" y="1132285"/>
            <a:ext cx="1806178" cy="840581"/>
          </a:xfrm>
          <a:prstGeom prst="roundRect">
            <a:avLst>
              <a:gd name="adj" fmla="val 16667"/>
            </a:avLst>
          </a:prstGeom>
          <a:solidFill>
            <a:srgbClr val="CE7468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ctr">
              <a:defRPr/>
            </a:pPr>
            <a:r>
              <a:rPr lang="en-US" altLang="pt-BR" sz="1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QUALIFICAÇÃO DA ENTIDADE  COMO O.S.</a:t>
            </a:r>
          </a:p>
        </p:txBody>
      </p:sp>
      <p:sp>
        <p:nvSpPr>
          <p:cNvPr id="28" name="Rounded Rectangle 35">
            <a:extLst>
              <a:ext uri="{FF2B5EF4-FFF2-40B4-BE49-F238E27FC236}">
                <a16:creationId xmlns:a16="http://schemas.microsoft.com/office/drawing/2014/main" id="{05FE8C6B-871D-1C44-836C-A434E5FB7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9" y="2050257"/>
            <a:ext cx="1806178" cy="840581"/>
          </a:xfrm>
          <a:prstGeom prst="roundRect">
            <a:avLst>
              <a:gd name="adj" fmla="val 16667"/>
            </a:avLst>
          </a:prstGeom>
          <a:solidFill>
            <a:srgbClr val="E4AF69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ctr">
              <a:defRPr/>
            </a:pPr>
            <a:r>
              <a:rPr lang="en-US" altLang="pt-BR" sz="1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SELEÇÃO DE O.S.</a:t>
            </a:r>
          </a:p>
        </p:txBody>
      </p:sp>
      <p:sp>
        <p:nvSpPr>
          <p:cNvPr id="29" name="Rounded Rectangle 37">
            <a:extLst>
              <a:ext uri="{FF2B5EF4-FFF2-40B4-BE49-F238E27FC236}">
                <a16:creationId xmlns:a16="http://schemas.microsoft.com/office/drawing/2014/main" id="{48A478A0-E2A1-B045-BEAE-FC05425C4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9" y="4063604"/>
            <a:ext cx="1806178" cy="764381"/>
          </a:xfrm>
          <a:prstGeom prst="roundRect">
            <a:avLst>
              <a:gd name="adj" fmla="val 16667"/>
            </a:avLst>
          </a:prstGeom>
          <a:solidFill>
            <a:srgbClr val="95B3D7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ctr">
              <a:defRPr/>
            </a:pPr>
            <a:r>
              <a:rPr lang="en-US" altLang="pt-BR" sz="1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MONITORAMENTO &amp; AVALIAÇÃO</a:t>
            </a:r>
          </a:p>
        </p:txBody>
      </p:sp>
      <p:pic>
        <p:nvPicPr>
          <p:cNvPr id="30" name="Picture 89" descr="setas.png">
            <a:extLst>
              <a:ext uri="{FF2B5EF4-FFF2-40B4-BE49-F238E27FC236}">
                <a16:creationId xmlns:a16="http://schemas.microsoft.com/office/drawing/2014/main" id="{58AE87A8-BFCF-A940-885F-B6C27E943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6" t="-1083" r="71777" b="53453"/>
          <a:stretch>
            <a:fillRect/>
          </a:stretch>
        </p:blipFill>
        <p:spPr bwMode="auto">
          <a:xfrm>
            <a:off x="3099197" y="1239441"/>
            <a:ext cx="647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0" descr="setas.png">
            <a:extLst>
              <a:ext uri="{FF2B5EF4-FFF2-40B4-BE49-F238E27FC236}">
                <a16:creationId xmlns:a16="http://schemas.microsoft.com/office/drawing/2014/main" id="{A0A04431-5155-5D42-8F0C-21340C921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6" t="-1083" r="71777" b="53453"/>
          <a:stretch>
            <a:fillRect/>
          </a:stretch>
        </p:blipFill>
        <p:spPr bwMode="auto">
          <a:xfrm>
            <a:off x="3746897" y="2140744"/>
            <a:ext cx="647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1" descr="setas.png">
            <a:extLst>
              <a:ext uri="{FF2B5EF4-FFF2-40B4-BE49-F238E27FC236}">
                <a16:creationId xmlns:a16="http://schemas.microsoft.com/office/drawing/2014/main" id="{4199E527-5E86-6C47-A813-CF360045D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6" t="-1083" r="71777" b="53453"/>
          <a:stretch>
            <a:fillRect/>
          </a:stretch>
        </p:blipFill>
        <p:spPr bwMode="auto">
          <a:xfrm>
            <a:off x="4741070" y="3262313"/>
            <a:ext cx="647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2" descr="setas.png">
            <a:extLst>
              <a:ext uri="{FF2B5EF4-FFF2-40B4-BE49-F238E27FC236}">
                <a16:creationId xmlns:a16="http://schemas.microsoft.com/office/drawing/2014/main" id="{483D9CA4-19A2-0440-A37A-DF53F7376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7" t="-1083" r="-5876" b="53453"/>
          <a:stretch>
            <a:fillRect/>
          </a:stretch>
        </p:blipFill>
        <p:spPr bwMode="auto">
          <a:xfrm rot="10085989" flipH="1">
            <a:off x="2887266" y="3948113"/>
            <a:ext cx="647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6">
            <a:extLst>
              <a:ext uri="{FF2B5EF4-FFF2-40B4-BE49-F238E27FC236}">
                <a16:creationId xmlns:a16="http://schemas.microsoft.com/office/drawing/2014/main" id="{B40D0E5C-7FE5-8441-90AF-1092354A9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6" y="3089672"/>
            <a:ext cx="1806178" cy="762000"/>
          </a:xfrm>
          <a:prstGeom prst="roundRect">
            <a:avLst>
              <a:gd name="adj" fmla="val 16667"/>
            </a:avLst>
          </a:prstGeom>
          <a:solidFill>
            <a:srgbClr val="5DC3A8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 algn="ctr">
              <a:defRPr/>
            </a:pPr>
            <a:r>
              <a:rPr lang="en-US" altLang="pt-BR" sz="1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CELEBRAÇÃO DO CONTRATO DE GESTÃO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B2726C0C-B102-5743-A4AD-3416030B0A59}"/>
              </a:ext>
            </a:extLst>
          </p:cNvPr>
          <p:cNvSpPr/>
          <p:nvPr/>
        </p:nvSpPr>
        <p:spPr>
          <a:xfrm>
            <a:off x="5497116" y="4187429"/>
            <a:ext cx="2381250" cy="657225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200">
              <a:solidFill>
                <a:schemeClr val="tx1"/>
              </a:solidFill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33653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 animBg="1"/>
      <p:bldP spid="25" grpId="1" animBg="1"/>
      <p:bldP spid="27" grpId="0" animBg="1"/>
      <p:bldP spid="28" grpId="0" animBg="1"/>
      <p:bldP spid="29" grpId="0" animBg="1"/>
      <p:bldP spid="34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84163"/>
            <a:ext cx="8395607" cy="51751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/>
              <a:t>LEI nº 9.637/98 - JURISPRUDÊNCIA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8542203" y="4988121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12633581-8418-A345-A96A-8DEE5219018E}"/>
              </a:ext>
            </a:extLst>
          </p:cNvPr>
          <p:cNvSpPr>
            <a:spLocks/>
          </p:cNvSpPr>
          <p:nvPr/>
        </p:nvSpPr>
        <p:spPr bwMode="auto">
          <a:xfrm>
            <a:off x="361950" y="1183944"/>
            <a:ext cx="2433577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t-BR" altLang="pt-BR" sz="2000" dirty="0">
                <a:solidFill>
                  <a:srgbClr val="404040"/>
                </a:solidFill>
                <a:cs typeface="Arial" pitchFamily="34" charset="0"/>
              </a:rPr>
              <a:t>ACÓRDÃO </a:t>
            </a:r>
          </a:p>
          <a:p>
            <a:pPr algn="ctr"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262626"/>
                </a:solidFill>
                <a:cs typeface="Arial" pitchFamily="34" charset="0"/>
              </a:rPr>
              <a:t>ADI </a:t>
            </a:r>
            <a:r>
              <a:rPr lang="pt-BR" altLang="pt-BR" sz="2000" b="1" dirty="0">
                <a:solidFill>
                  <a:srgbClr val="5DC3A8"/>
                </a:solidFill>
                <a:cs typeface="Arial" pitchFamily="34" charset="0"/>
              </a:rPr>
              <a:t>1923</a:t>
            </a:r>
            <a:r>
              <a:rPr lang="pt-BR" altLang="pt-BR" sz="2000" b="1" dirty="0">
                <a:solidFill>
                  <a:srgbClr val="262626"/>
                </a:solidFill>
                <a:cs typeface="Arial" pitchFamily="34" charset="0"/>
              </a:rPr>
              <a:t>/DF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3811796F-B0F9-3648-B7C0-CD3DFFB4A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64" y="1074969"/>
            <a:ext cx="1209675" cy="8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">
            <a:extLst>
              <a:ext uri="{FF2B5EF4-FFF2-40B4-BE49-F238E27FC236}">
                <a16:creationId xmlns:a16="http://schemas.microsoft.com/office/drawing/2014/main" id="{47508725-21D0-2C42-855A-D8DC8F9D2492}"/>
              </a:ext>
            </a:extLst>
          </p:cNvPr>
          <p:cNvGrpSpPr>
            <a:grpSpLocks/>
          </p:cNvGrpSpPr>
          <p:nvPr/>
        </p:nvGrpSpPr>
        <p:grpSpPr bwMode="auto">
          <a:xfrm>
            <a:off x="6238917" y="962658"/>
            <a:ext cx="2543133" cy="1069608"/>
            <a:chOff x="8198608" y="1620306"/>
            <a:chExt cx="3592513" cy="1550312"/>
          </a:xfrm>
        </p:grpSpPr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DE9AA5C6-475A-814D-B1BC-D5A2F9004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8608" y="1634287"/>
              <a:ext cx="3454401" cy="147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  <a:buClr>
                  <a:srgbClr val="008000"/>
                </a:buClr>
              </a:pPr>
              <a:r>
                <a:rPr lang="pt-BR" altLang="pt-BR" sz="2000" b="1" dirty="0">
                  <a:solidFill>
                    <a:srgbClr val="595959"/>
                  </a:solidFill>
                  <a:cs typeface="Arial" pitchFamily="34" charset="0"/>
                </a:rPr>
                <a:t>A Lei nº 9.637/98 </a:t>
              </a:r>
              <a:r>
                <a:rPr lang="pt-BR" altLang="en-US" sz="2000" b="1" dirty="0">
                  <a:solidFill>
                    <a:srgbClr val="595959"/>
                  </a:solidFill>
                  <a:cs typeface="Arial" pitchFamily="34" charset="0"/>
                </a:rPr>
                <a:t>“</a:t>
              </a:r>
              <a:r>
                <a:rPr lang="pt-BR" altLang="pt-BR" sz="2000" b="1" dirty="0">
                  <a:solidFill>
                    <a:srgbClr val="595959"/>
                  </a:solidFill>
                  <a:cs typeface="Arial" pitchFamily="34" charset="0"/>
                </a:rPr>
                <a:t>é compatível com a CF/88</a:t>
              </a:r>
              <a:r>
                <a:rPr lang="pt-BR" altLang="en-US" sz="2000" b="1" dirty="0">
                  <a:solidFill>
                    <a:srgbClr val="595959"/>
                  </a:solidFill>
                  <a:cs typeface="Arial" pitchFamily="34" charset="0"/>
                </a:rPr>
                <a:t>”</a:t>
              </a:r>
              <a:r>
                <a:rPr lang="pt-BR" altLang="pt-BR" sz="2000" b="1" dirty="0">
                  <a:solidFill>
                    <a:srgbClr val="595959"/>
                  </a:solidFill>
                  <a:cs typeface="Arial" pitchFamily="34" charset="0"/>
                </a:rPr>
                <a:t>!</a:t>
              </a:r>
              <a:endParaRPr lang="pt-BR" altLang="ja-JP" sz="2000" b="1" dirty="0">
                <a:solidFill>
                  <a:srgbClr val="595959"/>
                </a:solidFill>
                <a:cs typeface="Arial" pitchFamily="34" charset="0"/>
              </a:endParaRPr>
            </a:p>
          </p:txBody>
        </p:sp>
        <p:sp>
          <p:nvSpPr>
            <p:cNvPr id="12" name="Retângulo 93">
              <a:extLst>
                <a:ext uri="{FF2B5EF4-FFF2-40B4-BE49-F238E27FC236}">
                  <a16:creationId xmlns:a16="http://schemas.microsoft.com/office/drawing/2014/main" id="{99CD0A54-D38F-3F45-A190-6ADF4A98008F}"/>
                </a:ext>
              </a:extLst>
            </p:cNvPr>
            <p:cNvSpPr/>
            <p:nvPr/>
          </p:nvSpPr>
          <p:spPr>
            <a:xfrm>
              <a:off x="8198608" y="1620306"/>
              <a:ext cx="3592513" cy="1550312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 altLang="pt-BR" sz="2000">
                <a:solidFill>
                  <a:srgbClr val="FFFFFF"/>
                </a:solidFill>
                <a:latin typeface="Arial" pitchFamily="34" charset="0"/>
                <a:ea typeface="MS PGothic" charset="-128"/>
                <a:cs typeface="Arial" pitchFamily="34" charset="0"/>
              </a:endParaRPr>
            </a:p>
          </p:txBody>
        </p:sp>
      </p:grpSp>
      <p:pic>
        <p:nvPicPr>
          <p:cNvPr id="13" name="Picture 12" descr="tcu.png">
            <a:extLst>
              <a:ext uri="{FF2B5EF4-FFF2-40B4-BE49-F238E27FC236}">
                <a16:creationId xmlns:a16="http://schemas.microsoft.com/office/drawing/2014/main" id="{706B66C5-78D5-7849-A6EC-181B693DC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375" y="2882840"/>
            <a:ext cx="100726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o 3">
            <a:extLst>
              <a:ext uri="{FF2B5EF4-FFF2-40B4-BE49-F238E27FC236}">
                <a16:creationId xmlns:a16="http://schemas.microsoft.com/office/drawing/2014/main" id="{4EF03E55-8637-A34B-A763-15A9D0DE5895}"/>
              </a:ext>
            </a:extLst>
          </p:cNvPr>
          <p:cNvGrpSpPr>
            <a:grpSpLocks/>
          </p:cNvGrpSpPr>
          <p:nvPr/>
        </p:nvGrpSpPr>
        <p:grpSpPr bwMode="auto">
          <a:xfrm>
            <a:off x="112519" y="2512985"/>
            <a:ext cx="3169437" cy="1831834"/>
            <a:chOff x="5507569" y="4335323"/>
            <a:chExt cx="4225912" cy="2443245"/>
          </a:xfrm>
        </p:grpSpPr>
        <p:sp>
          <p:nvSpPr>
            <p:cNvPr id="15" name="Título 4">
              <a:extLst>
                <a:ext uri="{FF2B5EF4-FFF2-40B4-BE49-F238E27FC236}">
                  <a16:creationId xmlns:a16="http://schemas.microsoft.com/office/drawing/2014/main" id="{737304C5-A615-AF48-A267-060E7181C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574" y="4335323"/>
              <a:ext cx="4060821" cy="79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pt-BR" altLang="pt-BR" sz="2000" dirty="0">
                  <a:solidFill>
                    <a:srgbClr val="404040"/>
                  </a:solidFill>
                  <a:cs typeface="Arial" pitchFamily="34" charset="0"/>
                </a:rPr>
                <a:t>ACÓRDÃO n</a:t>
              </a:r>
              <a:r>
                <a:rPr lang="pt-BR" altLang="pt-BR" sz="2000" baseline="30000" dirty="0">
                  <a:solidFill>
                    <a:srgbClr val="404040"/>
                  </a:solidFill>
                  <a:cs typeface="Arial" pitchFamily="34" charset="0"/>
                </a:rPr>
                <a:t>o</a:t>
              </a:r>
              <a:br>
                <a:rPr lang="pt-BR" altLang="pt-BR" sz="2000" dirty="0">
                  <a:solidFill>
                    <a:srgbClr val="404040"/>
                  </a:solidFill>
                  <a:cs typeface="Arial" pitchFamily="34" charset="0"/>
                </a:rPr>
              </a:br>
              <a:r>
                <a:rPr lang="pt-BR" altLang="pt-BR" sz="2000" b="1" dirty="0">
                  <a:solidFill>
                    <a:srgbClr val="CE7468"/>
                  </a:solidFill>
                  <a:cs typeface="Arial" pitchFamily="34" charset="0"/>
                </a:rPr>
                <a:t>2057</a:t>
              </a:r>
              <a:r>
                <a:rPr lang="pt-BR" altLang="pt-BR" sz="2000" b="1" dirty="0">
                  <a:solidFill>
                    <a:srgbClr val="404040"/>
                  </a:solidFill>
                  <a:cs typeface="Arial" pitchFamily="34" charset="0"/>
                </a:rPr>
                <a:t>/2016</a:t>
              </a:r>
            </a:p>
          </p:txBody>
        </p:sp>
        <p:sp>
          <p:nvSpPr>
            <p:cNvPr id="16" name="Título 4">
              <a:extLst>
                <a:ext uri="{FF2B5EF4-FFF2-40B4-BE49-F238E27FC236}">
                  <a16:creationId xmlns:a16="http://schemas.microsoft.com/office/drawing/2014/main" id="{D2F9AB3F-A90F-6144-A001-C6598B2A2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670" y="5335477"/>
              <a:ext cx="4060811" cy="46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pt-BR" altLang="pt-BR" sz="2000" dirty="0">
                  <a:solidFill>
                    <a:srgbClr val="404040"/>
                  </a:solidFill>
                  <a:cs typeface="Arial" pitchFamily="34" charset="0"/>
                </a:rPr>
                <a:t>TCU-plenário</a:t>
              </a:r>
            </a:p>
          </p:txBody>
        </p:sp>
        <p:sp>
          <p:nvSpPr>
            <p:cNvPr id="17" name="Título 4">
              <a:extLst>
                <a:ext uri="{FF2B5EF4-FFF2-40B4-BE49-F238E27FC236}">
                  <a16:creationId xmlns:a16="http://schemas.microsoft.com/office/drawing/2014/main" id="{C49D3DAB-9AC5-B84E-A522-31EE554DB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569" y="5984928"/>
              <a:ext cx="4060818" cy="79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pt-BR" altLang="pt-BR" sz="2000" dirty="0">
                  <a:solidFill>
                    <a:srgbClr val="404040"/>
                  </a:solidFill>
                  <a:cs typeface="Arial" pitchFamily="34" charset="0"/>
                </a:rPr>
                <a:t>ACÓRDÃO n</a:t>
              </a:r>
              <a:r>
                <a:rPr lang="pt-BR" altLang="pt-BR" sz="2000" baseline="30000" dirty="0">
                  <a:solidFill>
                    <a:srgbClr val="404040"/>
                  </a:solidFill>
                  <a:cs typeface="Arial" pitchFamily="34" charset="0"/>
                </a:rPr>
                <a:t>o</a:t>
              </a:r>
              <a:br>
                <a:rPr lang="pt-BR" altLang="pt-BR" sz="2000" dirty="0">
                  <a:solidFill>
                    <a:srgbClr val="404040"/>
                  </a:solidFill>
                  <a:cs typeface="Arial" pitchFamily="34" charset="0"/>
                </a:rPr>
              </a:br>
              <a:r>
                <a:rPr lang="pt-BR" altLang="pt-BR" sz="2000" b="1" dirty="0">
                  <a:solidFill>
                    <a:srgbClr val="376092"/>
                  </a:solidFill>
                  <a:cs typeface="Arial" pitchFamily="34" charset="0"/>
                </a:rPr>
                <a:t>2444</a:t>
              </a:r>
              <a:r>
                <a:rPr lang="pt-BR" altLang="pt-BR" sz="2000" b="1" dirty="0">
                  <a:solidFill>
                    <a:srgbClr val="404040"/>
                  </a:solidFill>
                  <a:cs typeface="Arial" pitchFamily="34" charset="0"/>
                </a:rPr>
                <a:t>/2016</a:t>
              </a:r>
            </a:p>
          </p:txBody>
        </p:sp>
      </p:grpSp>
      <p:cxnSp>
        <p:nvCxnSpPr>
          <p:cNvPr id="18" name="Conexão reta 9">
            <a:extLst>
              <a:ext uri="{FF2B5EF4-FFF2-40B4-BE49-F238E27FC236}">
                <a16:creationId xmlns:a16="http://schemas.microsoft.com/office/drawing/2014/main" id="{E6732A3E-756C-6A40-8AA1-C6E571EC7D3C}"/>
              </a:ext>
            </a:extLst>
          </p:cNvPr>
          <p:cNvCxnSpPr/>
          <p:nvPr/>
        </p:nvCxnSpPr>
        <p:spPr>
          <a:xfrm>
            <a:off x="3285123" y="2593361"/>
            <a:ext cx="2" cy="17209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1597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86284"/>
            <a:ext cx="8406492" cy="5654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LEGISLAÇÕES INICIAIS - O.S.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9" name="Subtítulo 5">
            <a:extLst>
              <a:ext uri="{FF2B5EF4-FFF2-40B4-BE49-F238E27FC236}">
                <a16:creationId xmlns:a16="http://schemas.microsoft.com/office/drawing/2014/main" id="{0DF03BB0-D5B1-FD43-8FDD-528D8E21AC42}"/>
              </a:ext>
            </a:extLst>
          </p:cNvPr>
          <p:cNvSpPr txBox="1">
            <a:spLocks/>
          </p:cNvSpPr>
          <p:nvPr/>
        </p:nvSpPr>
        <p:spPr bwMode="auto">
          <a:xfrm>
            <a:off x="1028700" y="956284"/>
            <a:ext cx="7813674" cy="350018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767953" lvl="1" indent="-342900" algn="just" hangingPunct="1">
              <a:lnSpc>
                <a:spcPct val="13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Lei PA nº 5.980/19.07.96 </a:t>
            </a:r>
          </a:p>
          <a:p>
            <a:pPr marL="767953" lvl="1" indent="-342900" algn="just" hangingPunct="1">
              <a:lnSpc>
                <a:spcPct val="13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Lei BA nº 7.027/29.01.97</a:t>
            </a:r>
          </a:p>
          <a:p>
            <a:pPr marL="342900" indent="-342900" algn="just" hangingPunct="1">
              <a:lnSpc>
                <a:spcPct val="130000"/>
              </a:lnSpc>
              <a:spcAft>
                <a:spcPts val="900"/>
              </a:spcAft>
              <a:buFont typeface="Wingdings" pitchFamily="2" charset="2"/>
              <a:buChar char="ü"/>
            </a:pPr>
            <a:r>
              <a:rPr lang="pt-BR" altLang="pt-BR" sz="2400" dirty="0">
                <a:solidFill>
                  <a:srgbClr val="0432FF"/>
                </a:solidFill>
                <a:cs typeface="Arial" pitchFamily="34" charset="0"/>
              </a:rPr>
              <a:t>(</a:t>
            </a:r>
            <a:r>
              <a:rPr lang="pt-BR" altLang="pt-BR" sz="2400" b="1" dirty="0">
                <a:solidFill>
                  <a:srgbClr val="0432FF"/>
                </a:solidFill>
                <a:cs typeface="Arial" pitchFamily="34" charset="0"/>
              </a:rPr>
              <a:t>MP nº 1.591/</a:t>
            </a:r>
            <a:r>
              <a:rPr lang="pt-BR" altLang="pt-BR" sz="2400" b="1" u="sng" dirty="0">
                <a:solidFill>
                  <a:srgbClr val="0432FF"/>
                </a:solidFill>
                <a:cs typeface="Arial" pitchFamily="34" charset="0"/>
              </a:rPr>
              <a:t>09.10.97</a:t>
            </a:r>
            <a:r>
              <a:rPr lang="pt-BR" altLang="pt-BR" sz="2400" dirty="0">
                <a:solidFill>
                  <a:srgbClr val="0432FF"/>
                </a:solidFill>
                <a:cs typeface="Arial" pitchFamily="34" charset="0"/>
              </a:rPr>
              <a:t>) </a:t>
            </a:r>
            <a:r>
              <a:rPr lang="pt-BR" altLang="pt-BR" sz="2400" dirty="0">
                <a:solidFill>
                  <a:srgbClr val="0432FF"/>
                </a:solidFill>
                <a:highlight>
                  <a:srgbClr val="FFFF00"/>
                </a:highlight>
                <a:cs typeface="Arial" pitchFamily="34" charset="0"/>
              </a:rPr>
              <a:t>Lei Federal nº 9.637/18.05.98</a:t>
            </a:r>
          </a:p>
          <a:p>
            <a:pPr marL="767953" lvl="1" indent="-342900" algn="just" hangingPunct="1">
              <a:lnSpc>
                <a:spcPct val="13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Lei CE nº 12.781/30.12.97</a:t>
            </a:r>
            <a:endParaRPr lang="pt-BR" altLang="pt-BR" sz="24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marL="767953" lvl="1" indent="-342900" algn="just" hangingPunct="1">
              <a:lnSpc>
                <a:spcPct val="13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pt-BR" altLang="pt-BR" sz="240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Lei MA nº 7.066/03.02.98</a:t>
            </a:r>
          </a:p>
          <a:p>
            <a:pPr marL="767953" lvl="1" indent="-342900" algn="just" hangingPunct="1">
              <a:lnSpc>
                <a:spcPct val="13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pt-BR" sz="2400" dirty="0">
                <a:solidFill>
                  <a:srgbClr val="0432FF"/>
                </a:solidFill>
                <a:cs typeface="Arial" pitchFamily="34" charset="0"/>
              </a:rPr>
              <a:t>Lei Complementar SP nº 846/04.06.98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9986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4">
            <a:extLst>
              <a:ext uri="{FF2B5EF4-FFF2-40B4-BE49-F238E27FC236}">
                <a16:creationId xmlns:a16="http://schemas.microsoft.com/office/drawing/2014/main" id="{04F8DD69-14C0-D24C-8265-DC7006BE713F}"/>
              </a:ext>
            </a:extLst>
          </p:cNvPr>
          <p:cNvSpPr>
            <a:spLocks/>
          </p:cNvSpPr>
          <p:nvPr/>
        </p:nvSpPr>
        <p:spPr bwMode="auto">
          <a:xfrm>
            <a:off x="361950" y="302007"/>
            <a:ext cx="829270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sz="28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DUPLO MIMETISMO - MODELO O.S.</a:t>
            </a:r>
            <a:endParaRPr lang="pt-BR" altLang="pt-BR" sz="2800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05" name="Diagrama 1">
            <a:extLst>
              <a:ext uri="{FF2B5EF4-FFF2-40B4-BE49-F238E27FC236}">
                <a16:creationId xmlns:a16="http://schemas.microsoft.com/office/drawing/2014/main" id="{7F643DB8-4A79-6D41-A228-E3F27BE81152}"/>
              </a:ext>
            </a:extLst>
          </p:cNvPr>
          <p:cNvGraphicFramePr/>
          <p:nvPr/>
        </p:nvGraphicFramePr>
        <p:xfrm>
          <a:off x="2375490" y="614785"/>
          <a:ext cx="4692172" cy="2200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6" name="Divisa 5">
            <a:extLst>
              <a:ext uri="{FF2B5EF4-FFF2-40B4-BE49-F238E27FC236}">
                <a16:creationId xmlns:a16="http://schemas.microsoft.com/office/drawing/2014/main" id="{3D0EE808-BA03-BF45-B1C1-A1D59E454612}"/>
              </a:ext>
            </a:extLst>
          </p:cNvPr>
          <p:cNvSpPr/>
          <p:nvPr/>
        </p:nvSpPr>
        <p:spPr>
          <a:xfrm>
            <a:off x="6946248" y="1114430"/>
            <a:ext cx="1896128" cy="1200147"/>
          </a:xfrm>
          <a:prstGeom prst="chevron">
            <a:avLst/>
          </a:prstGeom>
          <a:solidFill>
            <a:srgbClr val="E4A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altLang="pt-BR" b="1">
              <a:solidFill>
                <a:schemeClr val="bg1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107" name="Rectangle 2">
            <a:extLst>
              <a:ext uri="{FF2B5EF4-FFF2-40B4-BE49-F238E27FC236}">
                <a16:creationId xmlns:a16="http://schemas.microsoft.com/office/drawing/2014/main" id="{E6B02C3D-B756-4848-ABF1-868FC42F2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258" y="1434861"/>
            <a:ext cx="962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1200" b="1" dirty="0">
                <a:solidFill>
                  <a:srgbClr val="FFFFFF"/>
                </a:solidFill>
                <a:cs typeface="Arial" pitchFamily="34" charset="0"/>
              </a:rPr>
              <a:t>OUTROS</a:t>
            </a:r>
          </a:p>
          <a:p>
            <a:pPr algn="ctr"/>
            <a:r>
              <a:rPr lang="pt-BR" altLang="pt-BR" sz="1200" b="1" dirty="0">
                <a:solidFill>
                  <a:srgbClr val="FFFFFF"/>
                </a:solidFill>
                <a:cs typeface="Arial" pitchFamily="34" charset="0"/>
              </a:rPr>
              <a:t>MODELOS</a:t>
            </a:r>
          </a:p>
        </p:txBody>
      </p:sp>
      <p:pic>
        <p:nvPicPr>
          <p:cNvPr id="108" name="Picture 6">
            <a:extLst>
              <a:ext uri="{FF2B5EF4-FFF2-40B4-BE49-F238E27FC236}">
                <a16:creationId xmlns:a16="http://schemas.microsoft.com/office/drawing/2014/main" id="{1FC6A52D-BE11-724E-90D0-CE8A8F7C380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-40000"/>
          </a:blip>
          <a:stretch>
            <a:fillRect/>
          </a:stretch>
        </p:blipFill>
        <p:spPr>
          <a:xfrm rot="11737137" flipH="1">
            <a:off x="2068953" y="1381918"/>
            <a:ext cx="424195" cy="745088"/>
          </a:xfrm>
          <a:prstGeom prst="rect">
            <a:avLst/>
          </a:prstGeom>
        </p:spPr>
      </p:pic>
      <p:grpSp>
        <p:nvGrpSpPr>
          <p:cNvPr id="109" name="Group 15">
            <a:extLst>
              <a:ext uri="{FF2B5EF4-FFF2-40B4-BE49-F238E27FC236}">
                <a16:creationId xmlns:a16="http://schemas.microsoft.com/office/drawing/2014/main" id="{E90DEA59-CA31-4246-BA70-561406EF57BE}"/>
              </a:ext>
            </a:extLst>
          </p:cNvPr>
          <p:cNvGrpSpPr>
            <a:grpSpLocks/>
          </p:cNvGrpSpPr>
          <p:nvPr/>
        </p:nvGrpSpPr>
        <p:grpSpPr bwMode="auto">
          <a:xfrm>
            <a:off x="2637115" y="2756208"/>
            <a:ext cx="1286432" cy="1226621"/>
            <a:chOff x="2527300" y="4732124"/>
            <a:chExt cx="2082800" cy="1986175"/>
          </a:xfrm>
        </p:grpSpPr>
        <p:sp>
          <p:nvSpPr>
            <p:cNvPr id="110" name="Diamond 12">
              <a:extLst>
                <a:ext uri="{FF2B5EF4-FFF2-40B4-BE49-F238E27FC236}">
                  <a16:creationId xmlns:a16="http://schemas.microsoft.com/office/drawing/2014/main" id="{6ADC5320-E16A-FD49-A000-456D9F024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300" y="4732124"/>
              <a:ext cx="2082800" cy="1986175"/>
            </a:xfrm>
            <a:prstGeom prst="diamond">
              <a:avLst/>
            </a:prstGeom>
            <a:solidFill>
              <a:srgbClr val="E4AF6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pt-BR" sz="135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1" name="Rectangle 13">
              <a:extLst>
                <a:ext uri="{FF2B5EF4-FFF2-40B4-BE49-F238E27FC236}">
                  <a16:creationId xmlns:a16="http://schemas.microsoft.com/office/drawing/2014/main" id="{20F6BA6F-B9FF-064C-A7DD-DAFA94880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553" y="5240339"/>
              <a:ext cx="1388547" cy="677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pt-BR" sz="1350" dirty="0" err="1">
                  <a:solidFill>
                    <a:schemeClr val="bg1"/>
                  </a:solidFill>
                  <a:cs typeface="Arial" pitchFamily="34" charset="0"/>
                </a:rPr>
                <a:t>Áreas</a:t>
              </a:r>
              <a:endParaRPr lang="en-US" altLang="pt-BR" sz="135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pt-BR" sz="1350" dirty="0">
                  <a:solidFill>
                    <a:schemeClr val="bg1"/>
                  </a:solidFill>
                  <a:cs typeface="Arial" pitchFamily="34" charset="0"/>
                </a:rPr>
                <a:t>de </a:t>
              </a:r>
              <a:r>
                <a:rPr lang="en-US" altLang="pt-BR" sz="1350" dirty="0" err="1">
                  <a:solidFill>
                    <a:schemeClr val="bg1"/>
                  </a:solidFill>
                  <a:cs typeface="Arial" pitchFamily="34" charset="0"/>
                </a:rPr>
                <a:t>atuação</a:t>
              </a:r>
              <a:endParaRPr lang="pt-BR" altLang="pt-BR" sz="13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2" name="Group 38">
            <a:extLst>
              <a:ext uri="{FF2B5EF4-FFF2-40B4-BE49-F238E27FC236}">
                <a16:creationId xmlns:a16="http://schemas.microsoft.com/office/drawing/2014/main" id="{535CF6D2-B85F-084C-96D0-B8A3E5936581}"/>
              </a:ext>
            </a:extLst>
          </p:cNvPr>
          <p:cNvGrpSpPr>
            <a:grpSpLocks/>
          </p:cNvGrpSpPr>
          <p:nvPr/>
        </p:nvGrpSpPr>
        <p:grpSpPr bwMode="auto">
          <a:xfrm>
            <a:off x="3999189" y="2756208"/>
            <a:ext cx="1286432" cy="1226621"/>
            <a:chOff x="4343400" y="4821025"/>
            <a:chExt cx="2082800" cy="1986175"/>
          </a:xfrm>
        </p:grpSpPr>
        <p:sp>
          <p:nvSpPr>
            <p:cNvPr id="113" name="Diamond 44">
              <a:extLst>
                <a:ext uri="{FF2B5EF4-FFF2-40B4-BE49-F238E27FC236}">
                  <a16:creationId xmlns:a16="http://schemas.microsoft.com/office/drawing/2014/main" id="{2FF659D7-870F-D145-9625-7B404835C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821025"/>
              <a:ext cx="2082800" cy="1986175"/>
            </a:xfrm>
            <a:prstGeom prst="diamond">
              <a:avLst/>
            </a:prstGeom>
            <a:solidFill>
              <a:srgbClr val="CE7468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pt-BR" sz="135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4" name="Rectangle 47">
              <a:extLst>
                <a:ext uri="{FF2B5EF4-FFF2-40B4-BE49-F238E27FC236}">
                  <a16:creationId xmlns:a16="http://schemas.microsoft.com/office/drawing/2014/main" id="{BFA8A9E2-7EC8-0A4D-8BA4-86995882F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746" y="5525407"/>
              <a:ext cx="1503740" cy="40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pt-BR" sz="1350" dirty="0" err="1">
                  <a:solidFill>
                    <a:schemeClr val="bg1"/>
                  </a:solidFill>
                  <a:cs typeface="Arial" pitchFamily="34" charset="0"/>
                </a:rPr>
                <a:t>Governança</a:t>
              </a:r>
              <a:endParaRPr lang="pt-BR" altLang="pt-BR" sz="13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5" name="Group 50">
            <a:extLst>
              <a:ext uri="{FF2B5EF4-FFF2-40B4-BE49-F238E27FC236}">
                <a16:creationId xmlns:a16="http://schemas.microsoft.com/office/drawing/2014/main" id="{61D5AFE6-1EE5-2C4E-9ACB-4278B227510E}"/>
              </a:ext>
            </a:extLst>
          </p:cNvPr>
          <p:cNvGrpSpPr>
            <a:grpSpLocks/>
          </p:cNvGrpSpPr>
          <p:nvPr/>
        </p:nvGrpSpPr>
        <p:grpSpPr bwMode="auto">
          <a:xfrm>
            <a:off x="5361263" y="2756208"/>
            <a:ext cx="1286432" cy="1226621"/>
            <a:chOff x="6159500" y="4821025"/>
            <a:chExt cx="2082800" cy="1986175"/>
          </a:xfrm>
        </p:grpSpPr>
        <p:sp>
          <p:nvSpPr>
            <p:cNvPr id="116" name="Diamond 45">
              <a:extLst>
                <a:ext uri="{FF2B5EF4-FFF2-40B4-BE49-F238E27FC236}">
                  <a16:creationId xmlns:a16="http://schemas.microsoft.com/office/drawing/2014/main" id="{F71FA328-E5F2-7746-83D9-FD5142A91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9500" y="4821025"/>
              <a:ext cx="2082800" cy="1986175"/>
            </a:xfrm>
            <a:prstGeom prst="diamond">
              <a:avLst/>
            </a:prstGeom>
            <a:solidFill>
              <a:srgbClr val="93CDDD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pt-BR" sz="135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7" name="Rectangle 48">
              <a:extLst>
                <a:ext uri="{FF2B5EF4-FFF2-40B4-BE49-F238E27FC236}">
                  <a16:creationId xmlns:a16="http://schemas.microsoft.com/office/drawing/2014/main" id="{C57C37CC-9F12-6D48-8A6A-B802DD7A6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118" y="5550314"/>
              <a:ext cx="1080396" cy="40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pt-BR" sz="1350" dirty="0" err="1">
                  <a:solidFill>
                    <a:schemeClr val="bg1"/>
                  </a:solidFill>
                  <a:cs typeface="Arial" pitchFamily="34" charset="0"/>
                </a:rPr>
                <a:t>Seleção</a:t>
              </a:r>
              <a:endParaRPr lang="pt-BR" altLang="pt-BR" sz="13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8" name="Group 51">
            <a:extLst>
              <a:ext uri="{FF2B5EF4-FFF2-40B4-BE49-F238E27FC236}">
                <a16:creationId xmlns:a16="http://schemas.microsoft.com/office/drawing/2014/main" id="{6287676E-8580-3F48-9E74-B06E695C6877}"/>
              </a:ext>
            </a:extLst>
          </p:cNvPr>
          <p:cNvGrpSpPr>
            <a:grpSpLocks/>
          </p:cNvGrpSpPr>
          <p:nvPr/>
        </p:nvGrpSpPr>
        <p:grpSpPr bwMode="auto">
          <a:xfrm>
            <a:off x="6713809" y="2756208"/>
            <a:ext cx="1286431" cy="1226621"/>
            <a:chOff x="7962900" y="4821025"/>
            <a:chExt cx="2082800" cy="1986175"/>
          </a:xfrm>
        </p:grpSpPr>
        <p:sp>
          <p:nvSpPr>
            <p:cNvPr id="119" name="Diamond 46">
              <a:extLst>
                <a:ext uri="{FF2B5EF4-FFF2-40B4-BE49-F238E27FC236}">
                  <a16:creationId xmlns:a16="http://schemas.microsoft.com/office/drawing/2014/main" id="{6F0F90AE-67F1-8D41-8D02-37948DD66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2900" y="4821025"/>
              <a:ext cx="2082800" cy="1986175"/>
            </a:xfrm>
            <a:prstGeom prst="diamond">
              <a:avLst/>
            </a:prstGeom>
            <a:solidFill>
              <a:srgbClr val="37609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pt-BR" sz="135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0" name="Rectangle 49">
              <a:extLst>
                <a:ext uri="{FF2B5EF4-FFF2-40B4-BE49-F238E27FC236}">
                  <a16:creationId xmlns:a16="http://schemas.microsoft.com/office/drawing/2014/main" id="{522114F3-F184-A84E-9DDE-6D9BD6D3A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7141" y="5456486"/>
              <a:ext cx="1658945" cy="82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pt-BR" sz="1350" dirty="0">
                  <a:solidFill>
                    <a:schemeClr val="bg1"/>
                  </a:solidFill>
                  <a:cs typeface="Arial" pitchFamily="34" charset="0"/>
                </a:rPr>
                <a:t>“</a:t>
              </a:r>
              <a:r>
                <a:rPr lang="en-US" altLang="pt-BR" sz="1350" dirty="0" err="1">
                  <a:solidFill>
                    <a:schemeClr val="bg1"/>
                  </a:solidFill>
                  <a:cs typeface="Arial" pitchFamily="34" charset="0"/>
                </a:rPr>
                <a:t>Prestação</a:t>
              </a:r>
              <a:endParaRPr lang="en-US" altLang="pt-BR" sz="135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pt-BR" sz="1350" dirty="0">
                  <a:solidFill>
                    <a:schemeClr val="bg1"/>
                  </a:solidFill>
                  <a:cs typeface="Arial" pitchFamily="34" charset="0"/>
                </a:rPr>
                <a:t>de </a:t>
              </a:r>
              <a:r>
                <a:rPr lang="en-US" altLang="pt-BR" sz="1350" dirty="0" err="1">
                  <a:solidFill>
                    <a:schemeClr val="bg1"/>
                  </a:solidFill>
                  <a:cs typeface="Arial" pitchFamily="34" charset="0"/>
                </a:rPr>
                <a:t>contas</a:t>
              </a:r>
              <a:r>
                <a:rPr lang="en-US" altLang="pt-BR" sz="1350" dirty="0">
                  <a:solidFill>
                    <a:schemeClr val="bg1"/>
                  </a:solidFill>
                  <a:cs typeface="Arial" pitchFamily="34" charset="0"/>
                </a:rPr>
                <a:t>”</a:t>
              </a:r>
              <a:endParaRPr lang="pt-BR" altLang="pt-BR" sz="13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839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Graphic spid="105" grpId="0">
        <p:bldAsOne/>
      </p:bldGraphic>
      <p:bldP spid="106" grpId="0" animBg="1"/>
      <p:bldP spid="10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CF1464-BD40-E741-831F-22B999A2F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267254"/>
              </p:ext>
            </p:extLst>
          </p:nvPr>
        </p:nvGraphicFramePr>
        <p:xfrm>
          <a:off x="166689" y="884635"/>
          <a:ext cx="8759597" cy="4122133"/>
        </p:xfrm>
        <a:graphic>
          <a:graphicData uri="http://schemas.openxmlformats.org/drawingml/2006/table">
            <a:tbl>
              <a:tblPr/>
              <a:tblGrid>
                <a:gridCol w="1238057">
                  <a:extLst>
                    <a:ext uri="{9D8B030D-6E8A-4147-A177-3AD203B41FA5}">
                      <a16:colId xmlns:a16="http://schemas.microsoft.com/office/drawing/2014/main" val="1508955039"/>
                    </a:ext>
                  </a:extLst>
                </a:gridCol>
                <a:gridCol w="5438799">
                  <a:extLst>
                    <a:ext uri="{9D8B030D-6E8A-4147-A177-3AD203B41FA5}">
                      <a16:colId xmlns:a16="http://schemas.microsoft.com/office/drawing/2014/main" val="2950483673"/>
                    </a:ext>
                  </a:extLst>
                </a:gridCol>
                <a:gridCol w="831369">
                  <a:extLst>
                    <a:ext uri="{9D8B030D-6E8A-4147-A177-3AD203B41FA5}">
                      <a16:colId xmlns:a16="http://schemas.microsoft.com/office/drawing/2014/main" val="243434785"/>
                    </a:ext>
                  </a:extLst>
                </a:gridCol>
                <a:gridCol w="1251372">
                  <a:extLst>
                    <a:ext uri="{9D8B030D-6E8A-4147-A177-3AD203B41FA5}">
                      <a16:colId xmlns:a16="http://schemas.microsoft.com/office/drawing/2014/main" val="2419074529"/>
                    </a:ext>
                  </a:extLst>
                </a:gridCol>
              </a:tblGrid>
              <a:tr h="11201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Fed.</a:t>
                      </a: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(% </a:t>
                      </a:r>
                      <a:r>
                        <a:rPr kumimoji="0" lang="pt-BR" altLang="pt-B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pt-BR" altLang="pt-B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Tot</a:t>
                      </a: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.)</a:t>
                      </a: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MEMBROS</a:t>
                      </a: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SP</a:t>
                      </a: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(% </a:t>
                      </a:r>
                      <a:r>
                        <a:rPr kumimoji="0" lang="pt-BR" altLang="pt-B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pt-BR" altLang="pt-B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Tot</a:t>
                      </a: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.)</a:t>
                      </a: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133824"/>
                  </a:ext>
                </a:extLst>
              </a:tr>
              <a:tr h="4013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20 a 40</a:t>
                      </a: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natos </a:t>
                      </a: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representantes do Poder Público, (estatuto)</a:t>
                      </a: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&gt; 50%</a:t>
                      </a: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197741"/>
                  </a:ext>
                </a:extLst>
              </a:tr>
              <a:tr h="6043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20 a 30</a:t>
                      </a: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natos</a:t>
                      </a: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representantes de entidades da sociedade civil (estatuto)</a:t>
                      </a: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</a:t>
                      </a:r>
                      <a:endParaRPr kumimoji="0" lang="pt-BR" altLang="pt-BR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687937"/>
                  </a:ext>
                </a:extLst>
              </a:tr>
              <a:tr h="5714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Até 10</a:t>
                      </a: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eleitos </a:t>
                      </a: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dentre os membros ou os associados (associação civil)</a:t>
                      </a: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Até 55</a:t>
                      </a: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219557"/>
                  </a:ext>
                </a:extLst>
              </a:tr>
              <a:tr h="7543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10 a 30</a:t>
                      </a: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eleitos</a:t>
                      </a: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pelos demais integrantes do conselho, dentre pessoas de notória capacidade profissional e reconhecida idoneidade moral</a:t>
                      </a: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72722"/>
                  </a:ext>
                </a:extLst>
              </a:tr>
              <a:tr h="3200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Até 10</a:t>
                      </a: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indicados ou eleitos (estatuto)</a:t>
                      </a: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105928"/>
                  </a:ext>
                </a:extLst>
              </a:tr>
              <a:tr h="34284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5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eleitos pelos empregados da entidade</a:t>
                      </a:r>
                      <a:endParaRPr kumimoji="0" lang="pt-BR" alt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76" marR="6857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683217"/>
                  </a:ext>
                </a:extLst>
              </a:tr>
            </a:tbl>
          </a:graphicData>
        </a:graphic>
      </p:graphicFrame>
      <p:sp>
        <p:nvSpPr>
          <p:cNvPr id="11" name="Shape 85">
            <a:extLst>
              <a:ext uri="{FF2B5EF4-FFF2-40B4-BE49-F238E27FC236}">
                <a16:creationId xmlns:a16="http://schemas.microsoft.com/office/drawing/2014/main" id="{040CECBF-B178-6645-8424-46CC3613D041}"/>
              </a:ext>
            </a:extLst>
          </p:cNvPr>
          <p:cNvSpPr txBox="1">
            <a:spLocks/>
          </p:cNvSpPr>
          <p:nvPr/>
        </p:nvSpPr>
        <p:spPr>
          <a:xfrm>
            <a:off x="361950" y="286284"/>
            <a:ext cx="8406492" cy="56543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hangingPunct="1"/>
            <a:r>
              <a:rPr lang="pt-BR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MOD. O.S. FED. VERSUS SP 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Cons. de Adm. Comp.?</a:t>
            </a:r>
          </a:p>
          <a:p>
            <a:pPr algn="l" hangingPunct="1"/>
            <a:endParaRPr lang="pt-B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62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1">
            <a:extLst>
              <a:ext uri="{FF2B5EF4-FFF2-40B4-BE49-F238E27FC236}">
                <a16:creationId xmlns:a16="http://schemas.microsoft.com/office/drawing/2014/main" id="{4705569B-C766-1543-A89E-BF1B34B99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297124"/>
              </p:ext>
            </p:extLst>
          </p:nvPr>
        </p:nvGraphicFramePr>
        <p:xfrm>
          <a:off x="145220" y="3115028"/>
          <a:ext cx="8839041" cy="1914740"/>
        </p:xfrm>
        <a:graphic>
          <a:graphicData uri="http://schemas.openxmlformats.org/drawingml/2006/table">
            <a:tbl>
              <a:tblPr/>
              <a:tblGrid>
                <a:gridCol w="1646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33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6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6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8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33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69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33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982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6336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7982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92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4566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212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7982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469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9628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6336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7982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469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7982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2173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Áreas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de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Atuação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das OS /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Capitais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do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Brasil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Norte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Nordeste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Centro-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Oeste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Sudeste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Sul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4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Rio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Branco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(AC)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Manaus (AM)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Macapá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(AP)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Belém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(PA)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Porto Velho (RO)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Boa Vista (RR)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Palmas (TO)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Maceió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(AL)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Salvador (BA)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Fortaleza (CE)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São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Luís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(MA)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João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Pessoa (PB)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Recife (PE)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Teresina (PI)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Natal (RN)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Aracaju (SE)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Goiânia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(GO)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Cuiabá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(MT)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Campo Grande (MS)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Vitória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(ES)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Belo Horizonte (MG)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Rio de Janeiro (RJ)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São Paulo (SP)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Curitiba (PR)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Porto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Alegre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(RS)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Florianópolis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(SC)</a:t>
                      </a:r>
                    </a:p>
                  </a:txBody>
                  <a:tcPr marL="9523" marR="9523" marT="952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4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3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SAÚDE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3" marR="9523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Table 1">
            <a:extLst>
              <a:ext uri="{FF2B5EF4-FFF2-40B4-BE49-F238E27FC236}">
                <a16:creationId xmlns:a16="http://schemas.microsoft.com/office/drawing/2014/main" id="{E5D8EB57-114A-7440-92FB-A07BE4D73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349876"/>
              </p:ext>
            </p:extLst>
          </p:nvPr>
        </p:nvGraphicFramePr>
        <p:xfrm>
          <a:off x="145257" y="1735932"/>
          <a:ext cx="8853491" cy="1094185"/>
        </p:xfrm>
        <a:graphic>
          <a:graphicData uri="http://schemas.openxmlformats.org/drawingml/2006/table">
            <a:tbl>
              <a:tblPr/>
              <a:tblGrid>
                <a:gridCol w="1351359">
                  <a:extLst>
                    <a:ext uri="{9D8B030D-6E8A-4147-A177-3AD203B41FA5}">
                      <a16:colId xmlns:a16="http://schemas.microsoft.com/office/drawing/2014/main" val="23790751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299082258"/>
                    </a:ext>
                  </a:extLst>
                </a:gridCol>
                <a:gridCol w="269081">
                  <a:extLst>
                    <a:ext uri="{9D8B030D-6E8A-4147-A177-3AD203B41FA5}">
                      <a16:colId xmlns:a16="http://schemas.microsoft.com/office/drawing/2014/main" val="2999785948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2123402098"/>
                    </a:ext>
                  </a:extLst>
                </a:gridCol>
                <a:gridCol w="315515">
                  <a:extLst>
                    <a:ext uri="{9D8B030D-6E8A-4147-A177-3AD203B41FA5}">
                      <a16:colId xmlns:a16="http://schemas.microsoft.com/office/drawing/2014/main" val="644305986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977358372"/>
                    </a:ext>
                  </a:extLst>
                </a:gridCol>
                <a:gridCol w="284559">
                  <a:extLst>
                    <a:ext uri="{9D8B030D-6E8A-4147-A177-3AD203B41FA5}">
                      <a16:colId xmlns:a16="http://schemas.microsoft.com/office/drawing/2014/main" val="917809113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085008851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618280761"/>
                    </a:ext>
                  </a:extLst>
                </a:gridCol>
                <a:gridCol w="255985">
                  <a:extLst>
                    <a:ext uri="{9D8B030D-6E8A-4147-A177-3AD203B41FA5}">
                      <a16:colId xmlns:a16="http://schemas.microsoft.com/office/drawing/2014/main" val="3051958065"/>
                    </a:ext>
                  </a:extLst>
                </a:gridCol>
                <a:gridCol w="254794">
                  <a:extLst>
                    <a:ext uri="{9D8B030D-6E8A-4147-A177-3AD203B41FA5}">
                      <a16:colId xmlns:a16="http://schemas.microsoft.com/office/drawing/2014/main" val="482212015"/>
                    </a:ext>
                  </a:extLst>
                </a:gridCol>
                <a:gridCol w="254794">
                  <a:extLst>
                    <a:ext uri="{9D8B030D-6E8A-4147-A177-3AD203B41FA5}">
                      <a16:colId xmlns:a16="http://schemas.microsoft.com/office/drawing/2014/main" val="347061216"/>
                    </a:ext>
                  </a:extLst>
                </a:gridCol>
                <a:gridCol w="315515">
                  <a:extLst>
                    <a:ext uri="{9D8B030D-6E8A-4147-A177-3AD203B41FA5}">
                      <a16:colId xmlns:a16="http://schemas.microsoft.com/office/drawing/2014/main" val="292534218"/>
                    </a:ext>
                  </a:extLst>
                </a:gridCol>
                <a:gridCol w="254794">
                  <a:extLst>
                    <a:ext uri="{9D8B030D-6E8A-4147-A177-3AD203B41FA5}">
                      <a16:colId xmlns:a16="http://schemas.microsoft.com/office/drawing/2014/main" val="3491093782"/>
                    </a:ext>
                  </a:extLst>
                </a:gridCol>
                <a:gridCol w="240506">
                  <a:extLst>
                    <a:ext uri="{9D8B030D-6E8A-4147-A177-3AD203B41FA5}">
                      <a16:colId xmlns:a16="http://schemas.microsoft.com/office/drawing/2014/main" val="2582306431"/>
                    </a:ext>
                  </a:extLst>
                </a:gridCol>
                <a:gridCol w="225029">
                  <a:extLst>
                    <a:ext uri="{9D8B030D-6E8A-4147-A177-3AD203B41FA5}">
                      <a16:colId xmlns:a16="http://schemas.microsoft.com/office/drawing/2014/main" val="2623848671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186650088"/>
                    </a:ext>
                  </a:extLst>
                </a:gridCol>
                <a:gridCol w="225029">
                  <a:extLst>
                    <a:ext uri="{9D8B030D-6E8A-4147-A177-3AD203B41FA5}">
                      <a16:colId xmlns:a16="http://schemas.microsoft.com/office/drawing/2014/main" val="386846911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348105788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3497292267"/>
                    </a:ext>
                  </a:extLst>
                </a:gridCol>
                <a:gridCol w="298847">
                  <a:extLst>
                    <a:ext uri="{9D8B030D-6E8A-4147-A177-3AD203B41FA5}">
                      <a16:colId xmlns:a16="http://schemas.microsoft.com/office/drawing/2014/main" val="2380173391"/>
                    </a:ext>
                  </a:extLst>
                </a:gridCol>
                <a:gridCol w="301229">
                  <a:extLst>
                    <a:ext uri="{9D8B030D-6E8A-4147-A177-3AD203B41FA5}">
                      <a16:colId xmlns:a16="http://schemas.microsoft.com/office/drawing/2014/main" val="3898471022"/>
                    </a:ext>
                  </a:extLst>
                </a:gridCol>
                <a:gridCol w="225028">
                  <a:extLst>
                    <a:ext uri="{9D8B030D-6E8A-4147-A177-3AD203B41FA5}">
                      <a16:colId xmlns:a16="http://schemas.microsoft.com/office/drawing/2014/main" val="1606161681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1397507494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4227991140"/>
                    </a:ext>
                  </a:extLst>
                </a:gridCol>
                <a:gridCol w="225029">
                  <a:extLst>
                    <a:ext uri="{9D8B030D-6E8A-4147-A177-3AD203B41FA5}">
                      <a16:colId xmlns:a16="http://schemas.microsoft.com/office/drawing/2014/main" val="1664851096"/>
                    </a:ext>
                  </a:extLst>
                </a:gridCol>
                <a:gridCol w="254794">
                  <a:extLst>
                    <a:ext uri="{9D8B030D-6E8A-4147-A177-3AD203B41FA5}">
                      <a16:colId xmlns:a16="http://schemas.microsoft.com/office/drawing/2014/main" val="821722223"/>
                    </a:ext>
                  </a:extLst>
                </a:gridCol>
                <a:gridCol w="240506">
                  <a:extLst>
                    <a:ext uri="{9D8B030D-6E8A-4147-A177-3AD203B41FA5}">
                      <a16:colId xmlns:a16="http://schemas.microsoft.com/office/drawing/2014/main" val="1558530446"/>
                    </a:ext>
                  </a:extLst>
                </a:gridCol>
                <a:gridCol w="254794">
                  <a:extLst>
                    <a:ext uri="{9D8B030D-6E8A-4147-A177-3AD203B41FA5}">
                      <a16:colId xmlns:a16="http://schemas.microsoft.com/office/drawing/2014/main" val="1590837941"/>
                    </a:ext>
                  </a:extLst>
                </a:gridCol>
              </a:tblGrid>
              <a:tr h="2286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Áreas / União, Estados e Distrito Federal</a:t>
                      </a:r>
                    </a:p>
                  </a:txBody>
                  <a:tcPr marL="9521" marR="9521" marT="95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UN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Norte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Nordeste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Centro-Oeste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Sudeste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Sul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32425"/>
                  </a:ext>
                </a:extLst>
              </a:tr>
              <a:tr h="6369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AC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AM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AP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PA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RO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RR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TO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AL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BA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CE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MA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PB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PE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PI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RN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SE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DF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GO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MT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MS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ES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MG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RJ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SP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PR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RS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SC</a:t>
                      </a:r>
                    </a:p>
                  </a:txBody>
                  <a:tcPr marL="9521" marR="9521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530906"/>
                  </a:ext>
                </a:extLst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SAÚDE</a:t>
                      </a:r>
                    </a:p>
                  </a:txBody>
                  <a:tcPr marL="9521" marR="9521" marT="95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pt-B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 </a:t>
                      </a:r>
                    </a:p>
                  </a:txBody>
                  <a:tcPr marL="9521" marR="9521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68767"/>
                  </a:ext>
                </a:extLst>
              </a:tr>
            </a:tbl>
          </a:graphicData>
        </a:graphic>
      </p:graphicFrame>
      <p:sp>
        <p:nvSpPr>
          <p:cNvPr id="32" name="Rectangle 5">
            <a:extLst>
              <a:ext uri="{FF2B5EF4-FFF2-40B4-BE49-F238E27FC236}">
                <a16:creationId xmlns:a16="http://schemas.microsoft.com/office/drawing/2014/main" id="{8346E161-09BE-F745-98D5-4E4A26F6B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73" y="4810693"/>
            <a:ext cx="8853488" cy="219075"/>
          </a:xfrm>
          <a:prstGeom prst="rect">
            <a:avLst/>
          </a:prstGeom>
          <a:solidFill>
            <a:srgbClr val="FFFF66">
              <a:alpha val="30196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algn="ctr"/>
            <a:endParaRPr lang="en-US" altLang="pt-BR" sz="13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2B7699FD-B625-5E46-B818-3DB6411B5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73" y="2583843"/>
            <a:ext cx="8853488" cy="227409"/>
          </a:xfrm>
          <a:prstGeom prst="rect">
            <a:avLst/>
          </a:prstGeom>
          <a:solidFill>
            <a:srgbClr val="FFFF66">
              <a:alpha val="30196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algn="ctr"/>
            <a:endParaRPr lang="en-US" altLang="pt-BR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879DD8-9BFD-5D4A-AED9-C5813E204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96" y="385763"/>
            <a:ext cx="47481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algn="ctr"/>
            <a:r>
              <a:rPr lang="en-US" altLang="pt-BR" sz="4050" b="1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?</a:t>
            </a:r>
            <a:endParaRPr lang="pt-BR" altLang="pt-BR" sz="4050" b="1">
              <a:solidFill>
                <a:schemeClr val="bg1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7274" name="CaixaDeTexto 1">
            <a:extLst>
              <a:ext uri="{FF2B5EF4-FFF2-40B4-BE49-F238E27FC236}">
                <a16:creationId xmlns:a16="http://schemas.microsoft.com/office/drawing/2014/main" id="{5BEA98A3-8543-7146-BFDB-6C7E4A992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8023" y="-46434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pt-BR" altLang="pt-BR" sz="1350"/>
          </a:p>
        </p:txBody>
      </p:sp>
      <p:sp>
        <p:nvSpPr>
          <p:cNvPr id="15" name="Shape 85">
            <a:extLst>
              <a:ext uri="{FF2B5EF4-FFF2-40B4-BE49-F238E27FC236}">
                <a16:creationId xmlns:a16="http://schemas.microsoft.com/office/drawing/2014/main" id="{663A4ABD-F711-8940-893E-0BA93EDF1EC3}"/>
              </a:ext>
            </a:extLst>
          </p:cNvPr>
          <p:cNvSpPr txBox="1">
            <a:spLocks/>
          </p:cNvSpPr>
          <p:nvPr/>
        </p:nvSpPr>
        <p:spPr>
          <a:xfrm>
            <a:off x="361950" y="286284"/>
            <a:ext cx="8406492" cy="56543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hangingPunct="1"/>
            <a:r>
              <a:rPr lang="pt-BR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 DE OS – EST &amp; MUN  (Em 2019)</a:t>
            </a:r>
          </a:p>
          <a:p>
            <a:pPr algn="l" hangingPunct="1"/>
            <a:endParaRPr lang="pt-BR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8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5">
            <a:extLst>
              <a:ext uri="{FF2B5EF4-FFF2-40B4-BE49-F238E27FC236}">
                <a16:creationId xmlns:a16="http://schemas.microsoft.com/office/drawing/2014/main" id="{E4CFBA7C-4C3C-C943-9F76-45946B3592F7}"/>
              </a:ext>
            </a:extLst>
          </p:cNvPr>
          <p:cNvSpPr/>
          <p:nvPr/>
        </p:nvSpPr>
        <p:spPr bwMode="auto">
          <a:xfrm>
            <a:off x="4931226" y="891965"/>
            <a:ext cx="3836537" cy="4054895"/>
          </a:xfrm>
          <a:prstGeom prst="rect">
            <a:avLst/>
          </a:prstGeom>
          <a:solidFill>
            <a:schemeClr val="bg1"/>
          </a:solidFill>
          <a:ln w="190500" cmpd="sng">
            <a:solidFill>
              <a:schemeClr val="accent3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altLang="pt-BR" sz="1200">
              <a:solidFill>
                <a:srgbClr val="FFFFFF"/>
              </a:solidFill>
              <a:ea typeface="MS PGothic" charset="-128"/>
              <a:cs typeface="MS PGothic" charset="-128"/>
            </a:endParaRPr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6B6FD7F7-332A-1A47-A057-64DE0DB4E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3260" y="1065610"/>
            <a:ext cx="3455194" cy="382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hangingPunct="1">
              <a:lnSpc>
                <a:spcPct val="130000"/>
              </a:lnSpc>
              <a:spcAft>
                <a:spcPts val="900"/>
              </a:spcAft>
            </a:pPr>
            <a:r>
              <a:rPr lang="pt-BR" altLang="pt-BR" sz="2100">
                <a:solidFill>
                  <a:srgbClr val="595959"/>
                </a:solidFill>
                <a:latin typeface="Century Gothic" panose="020B0502020202020204" pitchFamily="34" charset="0"/>
              </a:rPr>
              <a:t>São </a:t>
            </a:r>
            <a:r>
              <a:rPr lang="pt-BR" altLang="pt-BR" sz="2100" b="1">
                <a:solidFill>
                  <a:srgbClr val="595959"/>
                </a:solidFill>
                <a:latin typeface="Century Gothic" panose="020B0502020202020204" pitchFamily="34" charset="0"/>
              </a:rPr>
              <a:t>entidades privadas</a:t>
            </a:r>
            <a:r>
              <a:rPr lang="pt-BR" altLang="pt-BR" sz="2100">
                <a:solidFill>
                  <a:srgbClr val="595959"/>
                </a:solidFill>
                <a:latin typeface="Century Gothic" panose="020B0502020202020204" pitchFamily="34" charset="0"/>
              </a:rPr>
              <a:t> sem fins lucrativos (ou econômicos) </a:t>
            </a:r>
            <a:r>
              <a:rPr lang="pt-BR" altLang="pt-BR" sz="2100" b="1" u="sng">
                <a:solidFill>
                  <a:srgbClr val="595959"/>
                </a:solidFill>
                <a:latin typeface="Century Gothic" panose="020B0502020202020204" pitchFamily="34" charset="0"/>
              </a:rPr>
              <a:t>qualificadas</a:t>
            </a:r>
            <a:r>
              <a:rPr lang="pt-BR" altLang="pt-BR" sz="2100" u="sng">
                <a:solidFill>
                  <a:srgbClr val="595959"/>
                </a:solidFill>
                <a:latin typeface="Century Gothic" panose="020B0502020202020204" pitchFamily="34" charset="0"/>
              </a:rPr>
              <a:t> em </a:t>
            </a:r>
            <a:r>
              <a:rPr lang="pt-BR" altLang="pt-BR" sz="2100" b="1" u="sng">
                <a:solidFill>
                  <a:srgbClr val="595959"/>
                </a:solidFill>
                <a:latin typeface="Century Gothic" panose="020B0502020202020204" pitchFamily="34" charset="0"/>
              </a:rPr>
              <a:t>mais de um ente federativo</a:t>
            </a:r>
            <a:r>
              <a:rPr lang="pt-BR" altLang="pt-BR" sz="2100">
                <a:solidFill>
                  <a:srgbClr val="595959"/>
                </a:solidFill>
                <a:latin typeface="Century Gothic" panose="020B0502020202020204" pitchFamily="34" charset="0"/>
              </a:rPr>
              <a:t> (união, estados, distrito federal e municípios) como </a:t>
            </a:r>
            <a:r>
              <a:rPr lang="pt-BR" altLang="pt-BR" sz="2100" b="1">
                <a:solidFill>
                  <a:srgbClr val="595959"/>
                </a:solidFill>
                <a:latin typeface="Century Gothic" panose="020B0502020202020204" pitchFamily="34" charset="0"/>
              </a:rPr>
              <a:t>organização social</a:t>
            </a:r>
            <a:r>
              <a:rPr lang="pt-BR" altLang="pt-BR" sz="2100">
                <a:solidFill>
                  <a:srgbClr val="595959"/>
                </a:solidFill>
                <a:latin typeface="Century Gothic" panose="020B0502020202020204" pitchFamily="34" charset="0"/>
              </a:rPr>
              <a:t> na área da </a:t>
            </a:r>
            <a:r>
              <a:rPr lang="pt-BR" altLang="pt-BR" sz="2100" b="1">
                <a:solidFill>
                  <a:srgbClr val="595959"/>
                </a:solidFill>
                <a:latin typeface="Century Gothic" panose="020B0502020202020204" pitchFamily="34" charset="0"/>
              </a:rPr>
              <a:t>saúde</a:t>
            </a:r>
            <a:r>
              <a:rPr lang="pt-BR" altLang="pt-BR" sz="2100">
                <a:solidFill>
                  <a:srgbClr val="595959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4A735CAD-0F87-2E46-84E1-FEF12F91C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7" t="33032" r="46996" b="44487"/>
          <a:stretch>
            <a:fillRect/>
          </a:stretch>
        </p:blipFill>
        <p:spPr bwMode="auto">
          <a:xfrm>
            <a:off x="3639741" y="1812871"/>
            <a:ext cx="1050307" cy="108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A511C822-4A37-3744-A65A-7218DC049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7" t="33032" r="46996" b="44487"/>
          <a:stretch>
            <a:fillRect/>
          </a:stretch>
        </p:blipFill>
        <p:spPr bwMode="auto">
          <a:xfrm>
            <a:off x="1329928" y="3065669"/>
            <a:ext cx="591911" cy="6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Conector reto 49">
            <a:extLst>
              <a:ext uri="{FF2B5EF4-FFF2-40B4-BE49-F238E27FC236}">
                <a16:creationId xmlns:a16="http://schemas.microsoft.com/office/drawing/2014/main" id="{B07E940B-D6A3-B54B-A544-B3B0BB8C84C9}"/>
              </a:ext>
            </a:extLst>
          </p:cNvPr>
          <p:cNvCxnSpPr>
            <a:cxnSpLocks/>
          </p:cNvCxnSpPr>
          <p:nvPr/>
        </p:nvCxnSpPr>
        <p:spPr>
          <a:xfrm flipV="1">
            <a:off x="2928938" y="-1694259"/>
            <a:ext cx="3288506" cy="5667376"/>
          </a:xfrm>
          <a:prstGeom prst="line">
            <a:avLst/>
          </a:prstGeom>
          <a:ln w="3175">
            <a:solidFill>
              <a:srgbClr val="478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m 30">
            <a:extLst>
              <a:ext uri="{FF2B5EF4-FFF2-40B4-BE49-F238E27FC236}">
                <a16:creationId xmlns:a16="http://schemas.microsoft.com/office/drawing/2014/main" id="{DE933AD3-9D86-D049-B79E-13ABBA2212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rgbClr val="5CE43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93"/>
          <a:stretch>
            <a:fillRect/>
          </a:stretch>
        </p:blipFill>
        <p:spPr bwMode="auto">
          <a:xfrm>
            <a:off x="-65485" y="337088"/>
            <a:ext cx="4708580" cy="480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Conector reto 51">
            <a:extLst>
              <a:ext uri="{FF2B5EF4-FFF2-40B4-BE49-F238E27FC236}">
                <a16:creationId xmlns:a16="http://schemas.microsoft.com/office/drawing/2014/main" id="{E69E28B2-04CB-C140-880E-2DCE654BE1DF}"/>
              </a:ext>
            </a:extLst>
          </p:cNvPr>
          <p:cNvCxnSpPr>
            <a:cxnSpLocks/>
          </p:cNvCxnSpPr>
          <p:nvPr/>
        </p:nvCxnSpPr>
        <p:spPr>
          <a:xfrm flipH="1" flipV="1">
            <a:off x="85726" y="303611"/>
            <a:ext cx="3495675" cy="5954315"/>
          </a:xfrm>
          <a:prstGeom prst="line">
            <a:avLst/>
          </a:prstGeom>
          <a:ln w="3175">
            <a:solidFill>
              <a:srgbClr val="2F7A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1" descr="mapabrasil.png">
            <a:extLst>
              <a:ext uri="{FF2B5EF4-FFF2-40B4-BE49-F238E27FC236}">
                <a16:creationId xmlns:a16="http://schemas.microsoft.com/office/drawing/2014/main" id="{9986AF0B-5D77-A843-BB1E-B345F8CE9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2" y="1791792"/>
            <a:ext cx="3508070" cy="351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11659E49-C34F-A14C-9409-52B35886BB99}"/>
              </a:ext>
            </a:extLst>
          </p:cNvPr>
          <p:cNvGrpSpPr/>
          <p:nvPr/>
        </p:nvGrpSpPr>
        <p:grpSpPr>
          <a:xfrm>
            <a:off x="1995230" y="2505409"/>
            <a:ext cx="2504435" cy="1854198"/>
            <a:chOff x="2658718" y="3340545"/>
            <a:chExt cx="3339247" cy="2472264"/>
          </a:xfrm>
        </p:grpSpPr>
        <p:sp>
          <p:nvSpPr>
            <p:cNvPr id="37" name="5-Point Star 5">
              <a:extLst>
                <a:ext uri="{FF2B5EF4-FFF2-40B4-BE49-F238E27FC236}">
                  <a16:creationId xmlns:a16="http://schemas.microsoft.com/office/drawing/2014/main" id="{9D2BC603-94CB-8A49-A666-BD4776BE7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916" y="5667247"/>
              <a:ext cx="167902" cy="145562"/>
            </a:xfrm>
            <a:custGeom>
              <a:avLst/>
              <a:gdLst>
                <a:gd name="T0" fmla="*/ 0 w 144016"/>
                <a:gd name="T1" fmla="*/ 46706 h 122312"/>
                <a:gd name="T2" fmla="*/ 55191 w 144016"/>
                <a:gd name="T3" fmla="*/ 46706 h 122312"/>
                <a:gd name="T4" fmla="*/ 72245 w 144016"/>
                <a:gd name="T5" fmla="*/ 0 h 122312"/>
                <a:gd name="T6" fmla="*/ 89298 w 144016"/>
                <a:gd name="T7" fmla="*/ 46706 h 122312"/>
                <a:gd name="T8" fmla="*/ 144489 w 144016"/>
                <a:gd name="T9" fmla="*/ 46706 h 122312"/>
                <a:gd name="T10" fmla="*/ 99839 w 144016"/>
                <a:gd name="T11" fmla="*/ 75573 h 122312"/>
                <a:gd name="T12" fmla="*/ 116894 w 144016"/>
                <a:gd name="T13" fmla="*/ 122279 h 122312"/>
                <a:gd name="T14" fmla="*/ 72245 w 144016"/>
                <a:gd name="T15" fmla="*/ 93412 h 122312"/>
                <a:gd name="T16" fmla="*/ 27595 w 144016"/>
                <a:gd name="T17" fmla="*/ 122279 h 122312"/>
                <a:gd name="T18" fmla="*/ 44650 w 144016"/>
                <a:gd name="T19" fmla="*/ 75573 h 122312"/>
                <a:gd name="T20" fmla="*/ 0 w 144016"/>
                <a:gd name="T21" fmla="*/ 46706 h 122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016" h="122312">
                  <a:moveTo>
                    <a:pt x="0" y="46719"/>
                  </a:moveTo>
                  <a:lnTo>
                    <a:pt x="55010" y="46719"/>
                  </a:lnTo>
                  <a:lnTo>
                    <a:pt x="72008" y="0"/>
                  </a:lnTo>
                  <a:lnTo>
                    <a:pt x="89006" y="46719"/>
                  </a:lnTo>
                  <a:lnTo>
                    <a:pt x="144016" y="46719"/>
                  </a:lnTo>
                  <a:lnTo>
                    <a:pt x="99512" y="75593"/>
                  </a:lnTo>
                  <a:lnTo>
                    <a:pt x="116511" y="122312"/>
                  </a:lnTo>
                  <a:lnTo>
                    <a:pt x="72008" y="93437"/>
                  </a:lnTo>
                  <a:lnTo>
                    <a:pt x="27505" y="122312"/>
                  </a:lnTo>
                  <a:lnTo>
                    <a:pt x="44504" y="75593"/>
                  </a:lnTo>
                  <a:lnTo>
                    <a:pt x="0" y="46719"/>
                  </a:lnTo>
                  <a:close/>
                </a:path>
              </a:pathLst>
            </a:custGeom>
            <a:solidFill>
              <a:srgbClr val="FCC909"/>
            </a:solidFill>
            <a:ln w="9525" cap="flat" cmpd="sng">
              <a:solidFill>
                <a:srgbClr val="FAF30D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pt-BR" sz="1350"/>
            </a:p>
          </p:txBody>
        </p:sp>
        <p:sp>
          <p:nvSpPr>
            <p:cNvPr id="38" name="5-Point Star 12">
              <a:extLst>
                <a:ext uri="{FF2B5EF4-FFF2-40B4-BE49-F238E27FC236}">
                  <a16:creationId xmlns:a16="http://schemas.microsoft.com/office/drawing/2014/main" id="{3F1C71F9-EE82-4441-952B-2415B5651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795" y="5650201"/>
              <a:ext cx="167902" cy="145561"/>
            </a:xfrm>
            <a:custGeom>
              <a:avLst/>
              <a:gdLst>
                <a:gd name="T0" fmla="*/ 0 w 144016"/>
                <a:gd name="T1" fmla="*/ 46706 h 122312"/>
                <a:gd name="T2" fmla="*/ 55191 w 144016"/>
                <a:gd name="T3" fmla="*/ 46706 h 122312"/>
                <a:gd name="T4" fmla="*/ 72245 w 144016"/>
                <a:gd name="T5" fmla="*/ 0 h 122312"/>
                <a:gd name="T6" fmla="*/ 89298 w 144016"/>
                <a:gd name="T7" fmla="*/ 46706 h 122312"/>
                <a:gd name="T8" fmla="*/ 144489 w 144016"/>
                <a:gd name="T9" fmla="*/ 46706 h 122312"/>
                <a:gd name="T10" fmla="*/ 99839 w 144016"/>
                <a:gd name="T11" fmla="*/ 75572 h 122312"/>
                <a:gd name="T12" fmla="*/ 116894 w 144016"/>
                <a:gd name="T13" fmla="*/ 122278 h 122312"/>
                <a:gd name="T14" fmla="*/ 72245 w 144016"/>
                <a:gd name="T15" fmla="*/ 93411 h 122312"/>
                <a:gd name="T16" fmla="*/ 27595 w 144016"/>
                <a:gd name="T17" fmla="*/ 122278 h 122312"/>
                <a:gd name="T18" fmla="*/ 44650 w 144016"/>
                <a:gd name="T19" fmla="*/ 75572 h 122312"/>
                <a:gd name="T20" fmla="*/ 0 w 144016"/>
                <a:gd name="T21" fmla="*/ 46706 h 122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016" h="122312">
                  <a:moveTo>
                    <a:pt x="0" y="46719"/>
                  </a:moveTo>
                  <a:lnTo>
                    <a:pt x="55010" y="46719"/>
                  </a:lnTo>
                  <a:lnTo>
                    <a:pt x="72008" y="0"/>
                  </a:lnTo>
                  <a:lnTo>
                    <a:pt x="89006" y="46719"/>
                  </a:lnTo>
                  <a:lnTo>
                    <a:pt x="144016" y="46719"/>
                  </a:lnTo>
                  <a:lnTo>
                    <a:pt x="99512" y="75593"/>
                  </a:lnTo>
                  <a:lnTo>
                    <a:pt x="116511" y="122312"/>
                  </a:lnTo>
                  <a:lnTo>
                    <a:pt x="72008" y="93437"/>
                  </a:lnTo>
                  <a:lnTo>
                    <a:pt x="27505" y="122312"/>
                  </a:lnTo>
                  <a:lnTo>
                    <a:pt x="44504" y="75593"/>
                  </a:lnTo>
                  <a:lnTo>
                    <a:pt x="0" y="46719"/>
                  </a:lnTo>
                  <a:close/>
                </a:path>
              </a:pathLst>
            </a:custGeom>
            <a:solidFill>
              <a:srgbClr val="FCC909"/>
            </a:solidFill>
            <a:ln w="9525" cap="flat" cmpd="sng">
              <a:solidFill>
                <a:srgbClr val="FAF30D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pt-BR" sz="1350"/>
            </a:p>
          </p:txBody>
        </p:sp>
        <p:sp>
          <p:nvSpPr>
            <p:cNvPr id="39" name="5-Point Star 13">
              <a:extLst>
                <a:ext uri="{FF2B5EF4-FFF2-40B4-BE49-F238E27FC236}">
                  <a16:creationId xmlns:a16="http://schemas.microsoft.com/office/drawing/2014/main" id="{0CD9D6ED-899B-4B47-B87F-CD71AAF37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5226561"/>
              <a:ext cx="167901" cy="145562"/>
            </a:xfrm>
            <a:custGeom>
              <a:avLst/>
              <a:gdLst>
                <a:gd name="T0" fmla="*/ 0 w 144016"/>
                <a:gd name="T1" fmla="*/ 46706 h 122312"/>
                <a:gd name="T2" fmla="*/ 55190 w 144016"/>
                <a:gd name="T3" fmla="*/ 46706 h 122312"/>
                <a:gd name="T4" fmla="*/ 72244 w 144016"/>
                <a:gd name="T5" fmla="*/ 0 h 122312"/>
                <a:gd name="T6" fmla="*/ 89298 w 144016"/>
                <a:gd name="T7" fmla="*/ 46706 h 122312"/>
                <a:gd name="T8" fmla="*/ 144488 w 144016"/>
                <a:gd name="T9" fmla="*/ 46706 h 122312"/>
                <a:gd name="T10" fmla="*/ 99838 w 144016"/>
                <a:gd name="T11" fmla="*/ 75573 h 122312"/>
                <a:gd name="T12" fmla="*/ 116893 w 144016"/>
                <a:gd name="T13" fmla="*/ 122279 h 122312"/>
                <a:gd name="T14" fmla="*/ 72244 w 144016"/>
                <a:gd name="T15" fmla="*/ 93412 h 122312"/>
                <a:gd name="T16" fmla="*/ 27595 w 144016"/>
                <a:gd name="T17" fmla="*/ 122279 h 122312"/>
                <a:gd name="T18" fmla="*/ 44650 w 144016"/>
                <a:gd name="T19" fmla="*/ 75573 h 122312"/>
                <a:gd name="T20" fmla="*/ 0 w 144016"/>
                <a:gd name="T21" fmla="*/ 46706 h 122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016" h="122312">
                  <a:moveTo>
                    <a:pt x="0" y="46719"/>
                  </a:moveTo>
                  <a:lnTo>
                    <a:pt x="55010" y="46719"/>
                  </a:lnTo>
                  <a:lnTo>
                    <a:pt x="72008" y="0"/>
                  </a:lnTo>
                  <a:lnTo>
                    <a:pt x="89006" y="46719"/>
                  </a:lnTo>
                  <a:lnTo>
                    <a:pt x="144016" y="46719"/>
                  </a:lnTo>
                  <a:lnTo>
                    <a:pt x="99512" y="75593"/>
                  </a:lnTo>
                  <a:lnTo>
                    <a:pt x="116511" y="122312"/>
                  </a:lnTo>
                  <a:lnTo>
                    <a:pt x="72008" y="93437"/>
                  </a:lnTo>
                  <a:lnTo>
                    <a:pt x="27505" y="122312"/>
                  </a:lnTo>
                  <a:lnTo>
                    <a:pt x="44504" y="75593"/>
                  </a:lnTo>
                  <a:lnTo>
                    <a:pt x="0" y="46719"/>
                  </a:lnTo>
                  <a:close/>
                </a:path>
              </a:pathLst>
            </a:custGeom>
            <a:solidFill>
              <a:srgbClr val="FCC909"/>
            </a:solidFill>
            <a:ln w="9525" cap="flat" cmpd="sng">
              <a:solidFill>
                <a:srgbClr val="FAF30D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pt-BR" sz="1350"/>
            </a:p>
          </p:txBody>
        </p:sp>
        <p:sp>
          <p:nvSpPr>
            <p:cNvPr id="40" name="5-Point Star 14">
              <a:extLst>
                <a:ext uri="{FF2B5EF4-FFF2-40B4-BE49-F238E27FC236}">
                  <a16:creationId xmlns:a16="http://schemas.microsoft.com/office/drawing/2014/main" id="{04464FE8-A58B-4448-B101-4D84A0885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698" y="4589000"/>
              <a:ext cx="167901" cy="145562"/>
            </a:xfrm>
            <a:custGeom>
              <a:avLst/>
              <a:gdLst>
                <a:gd name="T0" fmla="*/ 0 w 144016"/>
                <a:gd name="T1" fmla="*/ 46706 h 122312"/>
                <a:gd name="T2" fmla="*/ 55190 w 144016"/>
                <a:gd name="T3" fmla="*/ 46706 h 122312"/>
                <a:gd name="T4" fmla="*/ 72244 w 144016"/>
                <a:gd name="T5" fmla="*/ 0 h 122312"/>
                <a:gd name="T6" fmla="*/ 89298 w 144016"/>
                <a:gd name="T7" fmla="*/ 46706 h 122312"/>
                <a:gd name="T8" fmla="*/ 144488 w 144016"/>
                <a:gd name="T9" fmla="*/ 46706 h 122312"/>
                <a:gd name="T10" fmla="*/ 99838 w 144016"/>
                <a:gd name="T11" fmla="*/ 75573 h 122312"/>
                <a:gd name="T12" fmla="*/ 116893 w 144016"/>
                <a:gd name="T13" fmla="*/ 122279 h 122312"/>
                <a:gd name="T14" fmla="*/ 72244 w 144016"/>
                <a:gd name="T15" fmla="*/ 93412 h 122312"/>
                <a:gd name="T16" fmla="*/ 27595 w 144016"/>
                <a:gd name="T17" fmla="*/ 122279 h 122312"/>
                <a:gd name="T18" fmla="*/ 44650 w 144016"/>
                <a:gd name="T19" fmla="*/ 75573 h 122312"/>
                <a:gd name="T20" fmla="*/ 0 w 144016"/>
                <a:gd name="T21" fmla="*/ 46706 h 122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016" h="122312">
                  <a:moveTo>
                    <a:pt x="0" y="46719"/>
                  </a:moveTo>
                  <a:lnTo>
                    <a:pt x="55010" y="46719"/>
                  </a:lnTo>
                  <a:lnTo>
                    <a:pt x="72008" y="0"/>
                  </a:lnTo>
                  <a:lnTo>
                    <a:pt x="89006" y="46719"/>
                  </a:lnTo>
                  <a:lnTo>
                    <a:pt x="144016" y="46719"/>
                  </a:lnTo>
                  <a:lnTo>
                    <a:pt x="99512" y="75593"/>
                  </a:lnTo>
                  <a:lnTo>
                    <a:pt x="116511" y="122312"/>
                  </a:lnTo>
                  <a:lnTo>
                    <a:pt x="72008" y="93437"/>
                  </a:lnTo>
                  <a:lnTo>
                    <a:pt x="27505" y="122312"/>
                  </a:lnTo>
                  <a:lnTo>
                    <a:pt x="44504" y="75593"/>
                  </a:lnTo>
                  <a:lnTo>
                    <a:pt x="0" y="46719"/>
                  </a:lnTo>
                  <a:close/>
                </a:path>
              </a:pathLst>
            </a:custGeom>
            <a:solidFill>
              <a:srgbClr val="FCC909"/>
            </a:solidFill>
            <a:ln w="9525" cap="flat" cmpd="sng">
              <a:solidFill>
                <a:srgbClr val="FAF30D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pt-BR" sz="1350"/>
            </a:p>
          </p:txBody>
        </p:sp>
        <p:sp>
          <p:nvSpPr>
            <p:cNvPr id="49" name="5-Point Star 16">
              <a:extLst>
                <a:ext uri="{FF2B5EF4-FFF2-40B4-BE49-F238E27FC236}">
                  <a16:creationId xmlns:a16="http://schemas.microsoft.com/office/drawing/2014/main" id="{57249BA0-5FDC-6E48-B6A4-EF2DB27CD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063" y="4059738"/>
              <a:ext cx="167902" cy="145562"/>
            </a:xfrm>
            <a:custGeom>
              <a:avLst/>
              <a:gdLst>
                <a:gd name="T0" fmla="*/ 0 w 144016"/>
                <a:gd name="T1" fmla="*/ 46706 h 122312"/>
                <a:gd name="T2" fmla="*/ 55191 w 144016"/>
                <a:gd name="T3" fmla="*/ 46706 h 122312"/>
                <a:gd name="T4" fmla="*/ 72245 w 144016"/>
                <a:gd name="T5" fmla="*/ 0 h 122312"/>
                <a:gd name="T6" fmla="*/ 89298 w 144016"/>
                <a:gd name="T7" fmla="*/ 46706 h 122312"/>
                <a:gd name="T8" fmla="*/ 144489 w 144016"/>
                <a:gd name="T9" fmla="*/ 46706 h 122312"/>
                <a:gd name="T10" fmla="*/ 99839 w 144016"/>
                <a:gd name="T11" fmla="*/ 75573 h 122312"/>
                <a:gd name="T12" fmla="*/ 116894 w 144016"/>
                <a:gd name="T13" fmla="*/ 122279 h 122312"/>
                <a:gd name="T14" fmla="*/ 72245 w 144016"/>
                <a:gd name="T15" fmla="*/ 93412 h 122312"/>
                <a:gd name="T16" fmla="*/ 27595 w 144016"/>
                <a:gd name="T17" fmla="*/ 122279 h 122312"/>
                <a:gd name="T18" fmla="*/ 44650 w 144016"/>
                <a:gd name="T19" fmla="*/ 75573 h 122312"/>
                <a:gd name="T20" fmla="*/ 0 w 144016"/>
                <a:gd name="T21" fmla="*/ 46706 h 122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016" h="122312">
                  <a:moveTo>
                    <a:pt x="0" y="46719"/>
                  </a:moveTo>
                  <a:lnTo>
                    <a:pt x="55010" y="46719"/>
                  </a:lnTo>
                  <a:lnTo>
                    <a:pt x="72008" y="0"/>
                  </a:lnTo>
                  <a:lnTo>
                    <a:pt x="89006" y="46719"/>
                  </a:lnTo>
                  <a:lnTo>
                    <a:pt x="144016" y="46719"/>
                  </a:lnTo>
                  <a:lnTo>
                    <a:pt x="99512" y="75593"/>
                  </a:lnTo>
                  <a:lnTo>
                    <a:pt x="116511" y="122312"/>
                  </a:lnTo>
                  <a:lnTo>
                    <a:pt x="72008" y="93437"/>
                  </a:lnTo>
                  <a:lnTo>
                    <a:pt x="27505" y="122312"/>
                  </a:lnTo>
                  <a:lnTo>
                    <a:pt x="44504" y="75593"/>
                  </a:lnTo>
                  <a:lnTo>
                    <a:pt x="0" y="46719"/>
                  </a:lnTo>
                  <a:close/>
                </a:path>
              </a:pathLst>
            </a:custGeom>
            <a:solidFill>
              <a:srgbClr val="FCC909"/>
            </a:solidFill>
            <a:ln w="9525" cap="flat" cmpd="sng">
              <a:solidFill>
                <a:srgbClr val="FAF30D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pt-BR" sz="1350"/>
            </a:p>
          </p:txBody>
        </p:sp>
        <p:sp>
          <p:nvSpPr>
            <p:cNvPr id="50" name="5-Point Star 17">
              <a:extLst>
                <a:ext uri="{FF2B5EF4-FFF2-40B4-BE49-F238E27FC236}">
                  <a16:creationId xmlns:a16="http://schemas.microsoft.com/office/drawing/2014/main" id="{47676A34-E33B-1743-B5A6-DF6666143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718" y="3429000"/>
              <a:ext cx="167901" cy="145561"/>
            </a:xfrm>
            <a:custGeom>
              <a:avLst/>
              <a:gdLst>
                <a:gd name="T0" fmla="*/ 0 w 144016"/>
                <a:gd name="T1" fmla="*/ 46706 h 122312"/>
                <a:gd name="T2" fmla="*/ 55190 w 144016"/>
                <a:gd name="T3" fmla="*/ 46706 h 122312"/>
                <a:gd name="T4" fmla="*/ 72244 w 144016"/>
                <a:gd name="T5" fmla="*/ 0 h 122312"/>
                <a:gd name="T6" fmla="*/ 89298 w 144016"/>
                <a:gd name="T7" fmla="*/ 46706 h 122312"/>
                <a:gd name="T8" fmla="*/ 144488 w 144016"/>
                <a:gd name="T9" fmla="*/ 46706 h 122312"/>
                <a:gd name="T10" fmla="*/ 99838 w 144016"/>
                <a:gd name="T11" fmla="*/ 75572 h 122312"/>
                <a:gd name="T12" fmla="*/ 116893 w 144016"/>
                <a:gd name="T13" fmla="*/ 122278 h 122312"/>
                <a:gd name="T14" fmla="*/ 72244 w 144016"/>
                <a:gd name="T15" fmla="*/ 93411 h 122312"/>
                <a:gd name="T16" fmla="*/ 27595 w 144016"/>
                <a:gd name="T17" fmla="*/ 122278 h 122312"/>
                <a:gd name="T18" fmla="*/ 44650 w 144016"/>
                <a:gd name="T19" fmla="*/ 75572 h 122312"/>
                <a:gd name="T20" fmla="*/ 0 w 144016"/>
                <a:gd name="T21" fmla="*/ 46706 h 122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016" h="122312">
                  <a:moveTo>
                    <a:pt x="0" y="46719"/>
                  </a:moveTo>
                  <a:lnTo>
                    <a:pt x="55010" y="46719"/>
                  </a:lnTo>
                  <a:lnTo>
                    <a:pt x="72008" y="0"/>
                  </a:lnTo>
                  <a:lnTo>
                    <a:pt x="89006" y="46719"/>
                  </a:lnTo>
                  <a:lnTo>
                    <a:pt x="144016" y="46719"/>
                  </a:lnTo>
                  <a:lnTo>
                    <a:pt x="99512" y="75593"/>
                  </a:lnTo>
                  <a:lnTo>
                    <a:pt x="116511" y="122312"/>
                  </a:lnTo>
                  <a:lnTo>
                    <a:pt x="72008" y="93437"/>
                  </a:lnTo>
                  <a:lnTo>
                    <a:pt x="27505" y="122312"/>
                  </a:lnTo>
                  <a:lnTo>
                    <a:pt x="44504" y="75593"/>
                  </a:lnTo>
                  <a:lnTo>
                    <a:pt x="0" y="46719"/>
                  </a:lnTo>
                  <a:close/>
                </a:path>
              </a:pathLst>
            </a:custGeom>
            <a:solidFill>
              <a:srgbClr val="FCC909"/>
            </a:solidFill>
            <a:ln w="9525" cap="flat" cmpd="sng">
              <a:solidFill>
                <a:srgbClr val="FAF30D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pt-BR" sz="1350"/>
            </a:p>
          </p:txBody>
        </p:sp>
        <p:sp>
          <p:nvSpPr>
            <p:cNvPr id="51" name="5-Point Star 18">
              <a:extLst>
                <a:ext uri="{FF2B5EF4-FFF2-40B4-BE49-F238E27FC236}">
                  <a16:creationId xmlns:a16="http://schemas.microsoft.com/office/drawing/2014/main" id="{0CEE04EC-263C-5E46-B59E-F3ED20734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76" y="3340545"/>
              <a:ext cx="167902" cy="145561"/>
            </a:xfrm>
            <a:custGeom>
              <a:avLst/>
              <a:gdLst>
                <a:gd name="T0" fmla="*/ 0 w 144016"/>
                <a:gd name="T1" fmla="*/ 46706 h 122312"/>
                <a:gd name="T2" fmla="*/ 55191 w 144016"/>
                <a:gd name="T3" fmla="*/ 46706 h 122312"/>
                <a:gd name="T4" fmla="*/ 72245 w 144016"/>
                <a:gd name="T5" fmla="*/ 0 h 122312"/>
                <a:gd name="T6" fmla="*/ 89298 w 144016"/>
                <a:gd name="T7" fmla="*/ 46706 h 122312"/>
                <a:gd name="T8" fmla="*/ 144489 w 144016"/>
                <a:gd name="T9" fmla="*/ 46706 h 122312"/>
                <a:gd name="T10" fmla="*/ 99839 w 144016"/>
                <a:gd name="T11" fmla="*/ 75572 h 122312"/>
                <a:gd name="T12" fmla="*/ 116894 w 144016"/>
                <a:gd name="T13" fmla="*/ 122278 h 122312"/>
                <a:gd name="T14" fmla="*/ 72245 w 144016"/>
                <a:gd name="T15" fmla="*/ 93411 h 122312"/>
                <a:gd name="T16" fmla="*/ 27595 w 144016"/>
                <a:gd name="T17" fmla="*/ 122278 h 122312"/>
                <a:gd name="T18" fmla="*/ 44650 w 144016"/>
                <a:gd name="T19" fmla="*/ 75572 h 122312"/>
                <a:gd name="T20" fmla="*/ 0 w 144016"/>
                <a:gd name="T21" fmla="*/ 46706 h 122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016" h="122312">
                  <a:moveTo>
                    <a:pt x="0" y="46719"/>
                  </a:moveTo>
                  <a:lnTo>
                    <a:pt x="55010" y="46719"/>
                  </a:lnTo>
                  <a:lnTo>
                    <a:pt x="72008" y="0"/>
                  </a:lnTo>
                  <a:lnTo>
                    <a:pt x="89006" y="46719"/>
                  </a:lnTo>
                  <a:lnTo>
                    <a:pt x="144016" y="46719"/>
                  </a:lnTo>
                  <a:lnTo>
                    <a:pt x="99512" y="75593"/>
                  </a:lnTo>
                  <a:lnTo>
                    <a:pt x="116511" y="122312"/>
                  </a:lnTo>
                  <a:lnTo>
                    <a:pt x="72008" y="93437"/>
                  </a:lnTo>
                  <a:lnTo>
                    <a:pt x="27505" y="122312"/>
                  </a:lnTo>
                  <a:lnTo>
                    <a:pt x="44504" y="75593"/>
                  </a:lnTo>
                  <a:lnTo>
                    <a:pt x="0" y="46719"/>
                  </a:lnTo>
                  <a:close/>
                </a:path>
              </a:pathLst>
            </a:custGeom>
            <a:solidFill>
              <a:srgbClr val="FCC909"/>
            </a:solidFill>
            <a:ln w="9525" cap="flat" cmpd="sng">
              <a:solidFill>
                <a:srgbClr val="FAF30D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pt-BR" sz="1350"/>
            </a:p>
          </p:txBody>
        </p:sp>
        <p:sp>
          <p:nvSpPr>
            <p:cNvPr id="52" name="5-Point Star 19">
              <a:extLst>
                <a:ext uri="{FF2B5EF4-FFF2-40B4-BE49-F238E27FC236}">
                  <a16:creationId xmlns:a16="http://schemas.microsoft.com/office/drawing/2014/main" id="{C0735956-5DCA-934A-AC1E-2E322D089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318" y="4785604"/>
              <a:ext cx="167902" cy="145561"/>
            </a:xfrm>
            <a:custGeom>
              <a:avLst/>
              <a:gdLst>
                <a:gd name="T0" fmla="*/ 0 w 144016"/>
                <a:gd name="T1" fmla="*/ 46706 h 122312"/>
                <a:gd name="T2" fmla="*/ 55191 w 144016"/>
                <a:gd name="T3" fmla="*/ 46706 h 122312"/>
                <a:gd name="T4" fmla="*/ 72245 w 144016"/>
                <a:gd name="T5" fmla="*/ 0 h 122312"/>
                <a:gd name="T6" fmla="*/ 89298 w 144016"/>
                <a:gd name="T7" fmla="*/ 46706 h 122312"/>
                <a:gd name="T8" fmla="*/ 144489 w 144016"/>
                <a:gd name="T9" fmla="*/ 46706 h 122312"/>
                <a:gd name="T10" fmla="*/ 99839 w 144016"/>
                <a:gd name="T11" fmla="*/ 75572 h 122312"/>
                <a:gd name="T12" fmla="*/ 116894 w 144016"/>
                <a:gd name="T13" fmla="*/ 122278 h 122312"/>
                <a:gd name="T14" fmla="*/ 72245 w 144016"/>
                <a:gd name="T15" fmla="*/ 93411 h 122312"/>
                <a:gd name="T16" fmla="*/ 27595 w 144016"/>
                <a:gd name="T17" fmla="*/ 122278 h 122312"/>
                <a:gd name="T18" fmla="*/ 44650 w 144016"/>
                <a:gd name="T19" fmla="*/ 75572 h 122312"/>
                <a:gd name="T20" fmla="*/ 0 w 144016"/>
                <a:gd name="T21" fmla="*/ 46706 h 122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016" h="122312">
                  <a:moveTo>
                    <a:pt x="0" y="46719"/>
                  </a:moveTo>
                  <a:lnTo>
                    <a:pt x="55010" y="46719"/>
                  </a:lnTo>
                  <a:lnTo>
                    <a:pt x="72008" y="0"/>
                  </a:lnTo>
                  <a:lnTo>
                    <a:pt x="89006" y="46719"/>
                  </a:lnTo>
                  <a:lnTo>
                    <a:pt x="144016" y="46719"/>
                  </a:lnTo>
                  <a:lnTo>
                    <a:pt x="99512" y="75593"/>
                  </a:lnTo>
                  <a:lnTo>
                    <a:pt x="116511" y="122312"/>
                  </a:lnTo>
                  <a:lnTo>
                    <a:pt x="72008" y="93437"/>
                  </a:lnTo>
                  <a:lnTo>
                    <a:pt x="27505" y="122312"/>
                  </a:lnTo>
                  <a:lnTo>
                    <a:pt x="44504" y="75593"/>
                  </a:lnTo>
                  <a:lnTo>
                    <a:pt x="0" y="46719"/>
                  </a:lnTo>
                  <a:close/>
                </a:path>
              </a:pathLst>
            </a:custGeom>
            <a:solidFill>
              <a:srgbClr val="FCC909"/>
            </a:solidFill>
            <a:ln w="9525" cap="flat" cmpd="sng">
              <a:solidFill>
                <a:srgbClr val="FAF30D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pt-BR" sz="1350"/>
            </a:p>
          </p:txBody>
        </p:sp>
        <p:sp>
          <p:nvSpPr>
            <p:cNvPr id="53" name="5-Point Star 20">
              <a:extLst>
                <a:ext uri="{FF2B5EF4-FFF2-40B4-BE49-F238E27FC236}">
                  <a16:creationId xmlns:a16="http://schemas.microsoft.com/office/drawing/2014/main" id="{F2A80AE3-00AB-C744-8FCD-61B7D5195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1984" y="4698708"/>
              <a:ext cx="166056" cy="145561"/>
            </a:xfrm>
            <a:custGeom>
              <a:avLst/>
              <a:gdLst>
                <a:gd name="T0" fmla="*/ 0 w 144016"/>
                <a:gd name="T1" fmla="*/ 46706 h 122312"/>
                <a:gd name="T2" fmla="*/ 54584 w 144016"/>
                <a:gd name="T3" fmla="*/ 46706 h 122312"/>
                <a:gd name="T4" fmla="*/ 71450 w 144016"/>
                <a:gd name="T5" fmla="*/ 0 h 122312"/>
                <a:gd name="T6" fmla="*/ 88316 w 144016"/>
                <a:gd name="T7" fmla="*/ 46706 h 122312"/>
                <a:gd name="T8" fmla="*/ 142900 w 144016"/>
                <a:gd name="T9" fmla="*/ 46706 h 122312"/>
                <a:gd name="T10" fmla="*/ 98741 w 144016"/>
                <a:gd name="T11" fmla="*/ 75572 h 122312"/>
                <a:gd name="T12" fmla="*/ 115608 w 144016"/>
                <a:gd name="T13" fmla="*/ 122278 h 122312"/>
                <a:gd name="T14" fmla="*/ 71450 w 144016"/>
                <a:gd name="T15" fmla="*/ 93411 h 122312"/>
                <a:gd name="T16" fmla="*/ 27292 w 144016"/>
                <a:gd name="T17" fmla="*/ 122278 h 122312"/>
                <a:gd name="T18" fmla="*/ 44159 w 144016"/>
                <a:gd name="T19" fmla="*/ 75572 h 122312"/>
                <a:gd name="T20" fmla="*/ 0 w 144016"/>
                <a:gd name="T21" fmla="*/ 46706 h 122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016" h="122312">
                  <a:moveTo>
                    <a:pt x="0" y="46719"/>
                  </a:moveTo>
                  <a:lnTo>
                    <a:pt x="55010" y="46719"/>
                  </a:lnTo>
                  <a:lnTo>
                    <a:pt x="72008" y="0"/>
                  </a:lnTo>
                  <a:lnTo>
                    <a:pt x="89006" y="46719"/>
                  </a:lnTo>
                  <a:lnTo>
                    <a:pt x="144016" y="46719"/>
                  </a:lnTo>
                  <a:lnTo>
                    <a:pt x="99512" y="75593"/>
                  </a:lnTo>
                  <a:lnTo>
                    <a:pt x="116511" y="122312"/>
                  </a:lnTo>
                  <a:lnTo>
                    <a:pt x="72008" y="93437"/>
                  </a:lnTo>
                  <a:lnTo>
                    <a:pt x="27505" y="122312"/>
                  </a:lnTo>
                  <a:lnTo>
                    <a:pt x="44504" y="75593"/>
                  </a:lnTo>
                  <a:lnTo>
                    <a:pt x="0" y="46719"/>
                  </a:lnTo>
                  <a:close/>
                </a:path>
              </a:pathLst>
            </a:custGeom>
            <a:solidFill>
              <a:srgbClr val="FCC909"/>
            </a:solidFill>
            <a:ln w="9525" cap="flat" cmpd="sng">
              <a:solidFill>
                <a:srgbClr val="FAF30D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pt-BR" sz="1350"/>
            </a:p>
          </p:txBody>
        </p:sp>
      </p:grpSp>
      <p:sp>
        <p:nvSpPr>
          <p:cNvPr id="2" name="Estrela de 12 Pontas 1">
            <a:extLst>
              <a:ext uri="{FF2B5EF4-FFF2-40B4-BE49-F238E27FC236}">
                <a16:creationId xmlns:a16="http://schemas.microsoft.com/office/drawing/2014/main" id="{06F81557-4465-234D-9CAF-6EEBFF2C1BF1}"/>
              </a:ext>
            </a:extLst>
          </p:cNvPr>
          <p:cNvSpPr/>
          <p:nvPr/>
        </p:nvSpPr>
        <p:spPr>
          <a:xfrm>
            <a:off x="68405" y="3973117"/>
            <a:ext cx="1853434" cy="1110836"/>
          </a:xfrm>
          <a:prstGeom prst="star12">
            <a:avLst/>
          </a:prstGeom>
          <a:solidFill>
            <a:srgbClr val="FFC000"/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>
                <a:solidFill>
                  <a:schemeClr val="accent3">
                    <a:lumMod val="50000"/>
                  </a:schemeClr>
                </a:solidFill>
              </a:rPr>
              <a:t>O modelo O.S. de SP que as</a:t>
            </a:r>
          </a:p>
          <a:p>
            <a:pPr algn="ctr"/>
            <a:r>
              <a:rPr lang="pt-BR" sz="1350" b="1" dirty="0">
                <a:solidFill>
                  <a:schemeClr val="accent3">
                    <a:lumMod val="50000"/>
                  </a:schemeClr>
                </a:solidFill>
              </a:rPr>
              <a:t>possibilitou </a:t>
            </a:r>
          </a:p>
        </p:txBody>
      </p:sp>
      <p:sp>
        <p:nvSpPr>
          <p:cNvPr id="24" name="Shape 85">
            <a:extLst>
              <a:ext uri="{FF2B5EF4-FFF2-40B4-BE49-F238E27FC236}">
                <a16:creationId xmlns:a16="http://schemas.microsoft.com/office/drawing/2014/main" id="{91496298-13B9-5F45-AD92-A15EEDC5C8D5}"/>
              </a:ext>
            </a:extLst>
          </p:cNvPr>
          <p:cNvSpPr txBox="1">
            <a:spLocks/>
          </p:cNvSpPr>
          <p:nvPr/>
        </p:nvSpPr>
        <p:spPr>
          <a:xfrm>
            <a:off x="361950" y="286284"/>
            <a:ext cx="8406492" cy="56543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3429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hangingPunct="1"/>
            <a:r>
              <a:rPr lang="pt-BR" sz="2800" b="1" dirty="0">
                <a:solidFill>
                  <a:schemeClr val="accent5">
                    <a:lumMod val="50000"/>
                  </a:schemeClr>
                </a:solidFill>
              </a:rPr>
              <a:t>AS OSS INTERFEDERATIVAS</a:t>
            </a:r>
          </a:p>
          <a:p>
            <a:pPr algn="l" hangingPunct="1"/>
            <a:endParaRPr lang="pt-B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13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3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A0037316-C9F6-4646-8795-DC77DCEC9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671424"/>
              </p:ext>
            </p:extLst>
          </p:nvPr>
        </p:nvGraphicFramePr>
        <p:xfrm>
          <a:off x="361950" y="836462"/>
          <a:ext cx="8496301" cy="3700925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2457858">
                  <a:extLst>
                    <a:ext uri="{9D8B030D-6E8A-4147-A177-3AD203B41FA5}">
                      <a16:colId xmlns:a16="http://schemas.microsoft.com/office/drawing/2014/main" val="583011547"/>
                    </a:ext>
                  </a:extLst>
                </a:gridCol>
                <a:gridCol w="4460557">
                  <a:extLst>
                    <a:ext uri="{9D8B030D-6E8A-4147-A177-3AD203B41FA5}">
                      <a16:colId xmlns:a16="http://schemas.microsoft.com/office/drawing/2014/main" val="1315900025"/>
                    </a:ext>
                  </a:extLst>
                </a:gridCol>
                <a:gridCol w="799056">
                  <a:extLst>
                    <a:ext uri="{9D8B030D-6E8A-4147-A177-3AD203B41FA5}">
                      <a16:colId xmlns:a16="http://schemas.microsoft.com/office/drawing/2014/main" val="331645699"/>
                    </a:ext>
                  </a:extLst>
                </a:gridCol>
                <a:gridCol w="778830">
                  <a:extLst>
                    <a:ext uri="{9D8B030D-6E8A-4147-A177-3AD203B41FA5}">
                      <a16:colId xmlns:a16="http://schemas.microsoft.com/office/drawing/2014/main" val="747155194"/>
                    </a:ext>
                  </a:extLst>
                </a:gridCol>
              </a:tblGrid>
              <a:tr h="3443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Grupos de Modelos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Principais Exemplos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Quantidade de Modelos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 anchor="ctr"/>
                </a:tc>
                <a:extLst>
                  <a:ext uri="{0D108BD9-81ED-4DB2-BD59-A6C34878D82A}">
                    <a16:rowId xmlns:a16="http://schemas.microsoft.com/office/drawing/2014/main" val="4231102780"/>
                  </a:ext>
                </a:extLst>
              </a:tr>
              <a:tr h="154221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33176"/>
                  </a:ext>
                </a:extLst>
              </a:tr>
              <a:tr h="206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Órgãos de Direito Público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Administração Direta e Órgãos Autônomos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extLst>
                  <a:ext uri="{0D108BD9-81ED-4DB2-BD59-A6C34878D82A}">
                    <a16:rowId xmlns:a16="http://schemas.microsoft.com/office/drawing/2014/main" val="1302126799"/>
                  </a:ext>
                </a:extLst>
              </a:tr>
              <a:tr h="3443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Entidades de Direito Público (Adm. Indireta)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Autarquias, Funções de Direito Público, Consórcios Públicos, ...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extLst>
                  <a:ext uri="{0D108BD9-81ED-4DB2-BD59-A6C34878D82A}">
                    <a16:rowId xmlns:a16="http://schemas.microsoft.com/office/drawing/2014/main" val="1626450774"/>
                  </a:ext>
                </a:extLst>
              </a:tr>
              <a:tr h="4132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ENTIDADES DE DIREITO PRIVADO (ADM. INDIRETA)</a:t>
                      </a:r>
                      <a:endParaRPr lang="pt-BR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FUNDAÇÃO DE DIREITO PRIVADO</a:t>
                      </a:r>
                      <a:r>
                        <a:rPr lang="pt-BR" sz="1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Empresa Pública, Sociedade de Economia Mista, Consórcios Privados, ...</a:t>
                      </a:r>
                      <a:endParaRPr lang="pt-BR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BR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t-BR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210056"/>
                  </a:ext>
                </a:extLst>
              </a:tr>
              <a:tr h="2754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PARAESTATAIS</a:t>
                      </a:r>
                      <a:endParaRPr lang="pt-BR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Corporações Profissionais e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 SOCIAIS AUTÔNOMOS</a:t>
                      </a:r>
                      <a:endParaRPr lang="pt-BR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125674"/>
                  </a:ext>
                </a:extLst>
              </a:tr>
              <a:tr h="3084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ENTIDADES DE COLABORAÇÃO</a:t>
                      </a:r>
                      <a:endParaRPr lang="pt-BR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Fundação de Apoio,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ORGANIZAÇÃO SOCIAL</a:t>
                      </a:r>
                      <a:r>
                        <a:rPr lang="pt-BR" sz="11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pt-BR" sz="1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OSCIP, OCRH, ICES, OGFP, ...</a:t>
                      </a:r>
                      <a:endParaRPr lang="pt-BR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pt-BR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pt-BR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924575"/>
                  </a:ext>
                </a:extLst>
              </a:tr>
              <a:tr h="5509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Instrumentos de Implementação de Políticas Públicas - Sem fins lucrativos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Convênio, Termo de Fomento, Termo de Colaboração, Acordo de Cooperação, CEBAS, ...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extLst>
                  <a:ext uri="{0D108BD9-81ED-4DB2-BD59-A6C34878D82A}">
                    <a16:rowId xmlns:a16="http://schemas.microsoft.com/office/drawing/2014/main" val="4241661981"/>
                  </a:ext>
                </a:extLst>
              </a:tr>
              <a:tr h="5509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Instrumentos de Implementação de Políticas Públicas - Com fins lucrativos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Contratos: Administrativo, de Concessão</a:t>
                      </a:r>
                      <a:r>
                        <a:rPr lang="pt-BR" sz="1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de Parceria Público Privada, ...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extLst>
                  <a:ext uri="{0D108BD9-81ED-4DB2-BD59-A6C34878D82A}">
                    <a16:rowId xmlns:a16="http://schemas.microsoft.com/office/drawing/2014/main" val="3066030077"/>
                  </a:ext>
                </a:extLst>
              </a:tr>
              <a:tr h="3443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Outros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Cartórios, Autoridades Certificadoras e de Registro</a:t>
                      </a:r>
                      <a:r>
                        <a:rPr lang="pt-BR" sz="1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</a:t>
                      </a: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Fundos de Pensão 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extLst>
                  <a:ext uri="{0D108BD9-81ED-4DB2-BD59-A6C34878D82A}">
                    <a16:rowId xmlns:a16="http://schemas.microsoft.com/office/drawing/2014/main" val="652869354"/>
                  </a:ext>
                </a:extLst>
              </a:tr>
              <a:tr h="154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95" marR="33995" marT="0" marB="0" anchor="ctr"/>
                </a:tc>
                <a:extLst>
                  <a:ext uri="{0D108BD9-81ED-4DB2-BD59-A6C34878D82A}">
                    <a16:rowId xmlns:a16="http://schemas.microsoft.com/office/drawing/2014/main" val="2896860942"/>
                  </a:ext>
                </a:extLst>
              </a:tr>
            </a:tbl>
          </a:graphicData>
        </a:graphic>
      </p:graphicFrame>
      <p:sp>
        <p:nvSpPr>
          <p:cNvPr id="13" name="Shape 85">
            <a:extLst>
              <a:ext uri="{FF2B5EF4-FFF2-40B4-BE49-F238E27FC236}">
                <a16:creationId xmlns:a16="http://schemas.microsoft.com/office/drawing/2014/main" id="{D4CB0C08-954D-D44D-94ED-BA7A0B35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83" y="164819"/>
            <a:ext cx="8535582" cy="5304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Taxonomia</a:t>
            </a:r>
            <a:br>
              <a:rPr lang="pt-BR" sz="2800" dirty="0"/>
            </a:br>
            <a:endParaRPr lang="pt-BR" sz="2800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F1FEAFED-3149-2942-8615-DC4F1AB39434}"/>
              </a:ext>
            </a:extLst>
          </p:cNvPr>
          <p:cNvGrpSpPr/>
          <p:nvPr/>
        </p:nvGrpSpPr>
        <p:grpSpPr>
          <a:xfrm>
            <a:off x="2318657" y="7669"/>
            <a:ext cx="6825745" cy="828793"/>
            <a:chOff x="25654" y="695260"/>
            <a:chExt cx="9144000" cy="1287462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A8C01AEA-5B9A-6446-8B58-7E75D6D2BBF7}"/>
                </a:ext>
              </a:extLst>
            </p:cNvPr>
            <p:cNvSpPr/>
            <p:nvPr/>
          </p:nvSpPr>
          <p:spPr bwMode="auto">
            <a:xfrm>
              <a:off x="25654" y="695260"/>
              <a:ext cx="9144000" cy="1287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7" name="Picture 2" descr="logo wb.jpg">
              <a:extLst>
                <a:ext uri="{FF2B5EF4-FFF2-40B4-BE49-F238E27FC236}">
                  <a16:creationId xmlns:a16="http://schemas.microsoft.com/office/drawing/2014/main" id="{9ECAE0BF-3AAF-504F-87AC-6B384B8F6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904" y="898460"/>
              <a:ext cx="2660650" cy="96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logo stn.jpg">
              <a:extLst>
                <a:ext uri="{FF2B5EF4-FFF2-40B4-BE49-F238E27FC236}">
                  <a16:creationId xmlns:a16="http://schemas.microsoft.com/office/drawing/2014/main" id="{6FB6AD0C-26CC-7C4B-9718-4281A2C08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792" y="822260"/>
              <a:ext cx="1420812" cy="106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logo PNUD.jpg">
              <a:extLst>
                <a:ext uri="{FF2B5EF4-FFF2-40B4-BE49-F238E27FC236}">
                  <a16:creationId xmlns:a16="http://schemas.microsoft.com/office/drawing/2014/main" id="{AEBF7610-EAEB-5D48-BA50-1D0E00AB7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2504" y="898460"/>
              <a:ext cx="876300" cy="104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FEC9E3E4-C6A3-4A4E-A81B-C4B1A6621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733" r="45103" b="56505"/>
            <a:stretch/>
          </p:blipFill>
          <p:spPr>
            <a:xfrm>
              <a:off x="326383" y="814846"/>
              <a:ext cx="2236488" cy="105357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82588" y="282633"/>
            <a:ext cx="8480425" cy="63653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rgbClr val="C00000"/>
                </a:solidFill>
              </a:rPr>
              <a:t>CUIDADOS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450354" y="4788769"/>
            <a:ext cx="207748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40</a:t>
            </a:fld>
            <a:endParaRPr/>
          </a:p>
        </p:txBody>
      </p:sp>
      <p:sp>
        <p:nvSpPr>
          <p:cNvPr id="10" name="Retângulo 25">
            <a:extLst>
              <a:ext uri="{FF2B5EF4-FFF2-40B4-BE49-F238E27FC236}">
                <a16:creationId xmlns:a16="http://schemas.microsoft.com/office/drawing/2014/main" id="{2B6C7597-1979-B64E-B863-AC1430902A5B}"/>
              </a:ext>
            </a:extLst>
          </p:cNvPr>
          <p:cNvSpPr/>
          <p:nvPr/>
        </p:nvSpPr>
        <p:spPr bwMode="auto">
          <a:xfrm>
            <a:off x="477286" y="1016706"/>
            <a:ext cx="8306629" cy="3034243"/>
          </a:xfrm>
          <a:prstGeom prst="rect">
            <a:avLst/>
          </a:prstGeom>
          <a:solidFill>
            <a:schemeClr val="bg1"/>
          </a:solidFill>
          <a:ln w="190500" cmpd="sng">
            <a:solidFill>
              <a:srgbClr val="E4AF6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altLang="pt-BR" sz="1200" dirty="0">
                <a:solidFill>
                  <a:srgbClr val="FFFFFF"/>
                </a:solidFill>
                <a:ea typeface="MS PGothic" charset="-128"/>
                <a:cs typeface="MS PGothic" charset="-128"/>
              </a:rPr>
              <a:t>v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2714CAC7-2011-4D49-92A9-8397F7853E4A}"/>
              </a:ext>
            </a:extLst>
          </p:cNvPr>
          <p:cNvGraphicFramePr>
            <a:graphicFrameLocks noGrp="1"/>
          </p:cNvGraphicFramePr>
          <p:nvPr/>
        </p:nvGraphicFramePr>
        <p:xfrm>
          <a:off x="581811" y="1120929"/>
          <a:ext cx="8095676" cy="2830698"/>
        </p:xfrm>
        <a:graphic>
          <a:graphicData uri="http://schemas.openxmlformats.org/drawingml/2006/table">
            <a:tbl>
              <a:tblPr/>
              <a:tblGrid>
                <a:gridCol w="331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2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31977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Organização Social - O.S.</a:t>
                      </a: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746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NÃO É...</a:t>
                      </a: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Empresa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(</a:t>
                      </a:r>
                      <a:r>
                        <a:rPr kumimoji="0" lang="pt-BR" altLang="pt-BR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não</a:t>
                      </a: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 visa, </a:t>
                      </a:r>
                      <a:r>
                        <a:rPr kumimoji="0" lang="pt-BR" altLang="pt-BR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nem</a:t>
                      </a: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 distribui lucro)</a:t>
                      </a: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563865"/>
                  </a:ext>
                </a:extLst>
              </a:tr>
              <a:tr h="4707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ONG “comum”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E7468"/>
                        </a:solidFill>
                        <a:effectLst/>
                        <a:latin typeface="Arial" pitchFamily="34" charset="0"/>
                        <a:ea typeface="MS PGothic" charset="-128"/>
                        <a:cs typeface="Arial" pitchFamily="34" charset="0"/>
                      </a:endParaRP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359165"/>
                  </a:ext>
                </a:extLst>
              </a:tr>
              <a:tr h="527954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charset="0"/>
                        <a:ea typeface="MS PGothic" charset="-128"/>
                      </a:endParaRPr>
                    </a:p>
                  </a:txBody>
                  <a:tcPr marL="99071" marR="99071" marT="45715" marB="4571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746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alt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charset="0"/>
                        <a:ea typeface="MS PGothic" charset="-128"/>
                      </a:endParaRPr>
                    </a:p>
                  </a:txBody>
                  <a:tcPr marL="99071" marR="99071" marT="45715" marB="4571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Fundação de Apoio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E7468"/>
                        </a:solidFill>
                        <a:effectLst/>
                        <a:latin typeface="Arial" pitchFamily="34" charset="0"/>
                        <a:ea typeface="MS PGothic" charset="-128"/>
                        <a:cs typeface="Arial" pitchFamily="34" charset="0"/>
                      </a:endParaRP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45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0837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82588" y="284163"/>
            <a:ext cx="8480425" cy="635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rgbClr val="C00000"/>
                </a:solidFill>
              </a:rPr>
              <a:t>CUIDADOS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450354" y="4780605"/>
            <a:ext cx="207748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  <p:sp>
        <p:nvSpPr>
          <p:cNvPr id="10" name="Retângulo 25">
            <a:extLst>
              <a:ext uri="{FF2B5EF4-FFF2-40B4-BE49-F238E27FC236}">
                <a16:creationId xmlns:a16="http://schemas.microsoft.com/office/drawing/2014/main" id="{2B6C7597-1979-B64E-B863-AC1430902A5B}"/>
              </a:ext>
            </a:extLst>
          </p:cNvPr>
          <p:cNvSpPr/>
          <p:nvPr/>
        </p:nvSpPr>
        <p:spPr bwMode="auto">
          <a:xfrm>
            <a:off x="382588" y="936611"/>
            <a:ext cx="8480425" cy="3085961"/>
          </a:xfrm>
          <a:prstGeom prst="rect">
            <a:avLst/>
          </a:prstGeom>
          <a:solidFill>
            <a:schemeClr val="bg1"/>
          </a:solidFill>
          <a:ln w="190500" cmpd="sng">
            <a:solidFill>
              <a:srgbClr val="E4AF6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altLang="pt-BR" sz="1200" dirty="0">
                <a:solidFill>
                  <a:srgbClr val="FFFFFF"/>
                </a:solidFill>
                <a:ea typeface="MS PGothic" charset="-128"/>
                <a:cs typeface="MS PGothic" charset="-128"/>
              </a:rPr>
              <a:t>v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2714CAC7-2011-4D49-92A9-8397F7853E4A}"/>
              </a:ext>
            </a:extLst>
          </p:cNvPr>
          <p:cNvGraphicFramePr>
            <a:graphicFrameLocks noGrp="1"/>
          </p:cNvGraphicFramePr>
          <p:nvPr/>
        </p:nvGraphicFramePr>
        <p:xfrm>
          <a:off x="486380" y="1042889"/>
          <a:ext cx="8297536" cy="2979683"/>
        </p:xfrm>
        <a:graphic>
          <a:graphicData uri="http://schemas.openxmlformats.org/drawingml/2006/table">
            <a:tbl>
              <a:tblPr/>
              <a:tblGrid>
                <a:gridCol w="3402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9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469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3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Contrato de Gestão - C.G. 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charset="-128"/>
                        <a:cs typeface="Arial" pitchFamily="34" charset="0"/>
                      </a:endParaRP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3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NÃO É...</a:t>
                      </a: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3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Contrato de Prestação de Serviços (Lei nº 8.666/93)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E7468"/>
                        </a:solidFill>
                        <a:effectLst/>
                        <a:latin typeface="Arial" pitchFamily="34" charset="0"/>
                        <a:ea typeface="MS PGothic" charset="-128"/>
                        <a:cs typeface="Arial" pitchFamily="34" charset="0"/>
                      </a:endParaRP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14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3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Processo de Seleção de O.S.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charset="-128"/>
                        <a:cs typeface="Arial" pitchFamily="34" charset="0"/>
                      </a:endParaRP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3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NÃO É...</a:t>
                      </a: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3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Concorrência - Técnica e Preço (Lei nº 8.666/93)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E7468"/>
                        </a:solidFill>
                        <a:effectLst/>
                        <a:latin typeface="Arial" pitchFamily="34" charset="0"/>
                        <a:ea typeface="MS PGothic" charset="-128"/>
                        <a:cs typeface="Arial" pitchFamily="34" charset="0"/>
                      </a:endParaRP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84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3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Monitoramento e Avaliação de Resultados do C.G.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charset="-128"/>
                        <a:cs typeface="Arial" pitchFamily="34" charset="0"/>
                      </a:endParaRP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3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NÃO É...</a:t>
                      </a: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3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Prestação de contas de Convênio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E7468"/>
                        </a:solidFill>
                        <a:effectLst/>
                        <a:latin typeface="Arial" pitchFamily="34" charset="0"/>
                        <a:ea typeface="MS PGothic" charset="-128"/>
                        <a:cs typeface="Arial" pitchFamily="34" charset="0"/>
                      </a:endParaRP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9148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82588" y="284163"/>
            <a:ext cx="8480425" cy="635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pPr eaLnBrk="1" hangingPunct="1">
              <a:lnSpc>
                <a:spcPct val="80000"/>
              </a:lnSpc>
            </a:pPr>
            <a:r>
              <a:rPr lang="pt-BR" altLang="pt-BR" sz="28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COMPLEMENTANDO A REFLEXÃO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450354" y="4780605"/>
            <a:ext cx="207748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42</a:t>
            </a:fld>
            <a:endParaRPr/>
          </a:p>
        </p:txBody>
      </p:sp>
      <p:sp>
        <p:nvSpPr>
          <p:cNvPr id="10" name="Retângulo 25">
            <a:extLst>
              <a:ext uri="{FF2B5EF4-FFF2-40B4-BE49-F238E27FC236}">
                <a16:creationId xmlns:a16="http://schemas.microsoft.com/office/drawing/2014/main" id="{2B6C7597-1979-B64E-B863-AC1430902A5B}"/>
              </a:ext>
            </a:extLst>
          </p:cNvPr>
          <p:cNvSpPr/>
          <p:nvPr/>
        </p:nvSpPr>
        <p:spPr bwMode="auto">
          <a:xfrm>
            <a:off x="382588" y="936611"/>
            <a:ext cx="8480425" cy="4109933"/>
          </a:xfrm>
          <a:prstGeom prst="rect">
            <a:avLst/>
          </a:prstGeom>
          <a:solidFill>
            <a:schemeClr val="bg1"/>
          </a:solidFill>
          <a:ln w="190500" cmpd="sng">
            <a:solidFill>
              <a:srgbClr val="E4AF6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altLang="pt-BR" sz="1200" dirty="0">
                <a:solidFill>
                  <a:srgbClr val="FFFFFF"/>
                </a:solidFill>
                <a:ea typeface="MS PGothic" charset="-128"/>
                <a:cs typeface="MS PGothic" charset="-128"/>
              </a:rPr>
              <a:t>v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2714CAC7-2011-4D49-92A9-8397F7853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09080"/>
              </p:ext>
            </p:extLst>
          </p:nvPr>
        </p:nvGraphicFramePr>
        <p:xfrm>
          <a:off x="486380" y="1042889"/>
          <a:ext cx="8297535" cy="4003655"/>
        </p:xfrm>
        <a:graphic>
          <a:graphicData uri="http://schemas.openxmlformats.org/drawingml/2006/table">
            <a:tbl>
              <a:tblPr/>
              <a:tblGrid>
                <a:gridCol w="201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515">
                  <a:extLst>
                    <a:ext uri="{9D8B030D-6E8A-4147-A177-3AD203B41FA5}">
                      <a16:colId xmlns:a16="http://schemas.microsoft.com/office/drawing/2014/main" val="2559227572"/>
                    </a:ext>
                  </a:extLst>
                </a:gridCol>
              </a:tblGrid>
              <a:tr h="89469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Costa e Ribeiro </a:t>
                      </a:r>
                      <a:endParaRPr lang="pt-BR" sz="2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Rodrigues, Bittar, Magalhães e Mendes</a:t>
                      </a:r>
                      <a:endParaRPr lang="pt-BR" sz="2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Mendes e Bittar</a:t>
                      </a:r>
                      <a:endParaRPr lang="pt-BR" sz="2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  Publicação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Unid. Hosp. Públicas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Unid. Hosp. Privadas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275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Período dos Dados Analisados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74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a 2016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43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761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4">
            <a:extLst>
              <a:ext uri="{FF2B5EF4-FFF2-40B4-BE49-F238E27FC236}">
                <a16:creationId xmlns:a16="http://schemas.microsoft.com/office/drawing/2014/main" id="{04F8DD69-14C0-D24C-8265-DC7006BE713F}"/>
              </a:ext>
            </a:extLst>
          </p:cNvPr>
          <p:cNvSpPr>
            <a:spLocks/>
          </p:cNvSpPr>
          <p:nvPr/>
        </p:nvSpPr>
        <p:spPr bwMode="auto">
          <a:xfrm>
            <a:off x="367309" y="289825"/>
            <a:ext cx="829270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COMPLEMENTANDO A REFLEXÃO</a:t>
            </a:r>
            <a:endParaRPr lang="pt-BR" altLang="pt-BR" sz="28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9DC2A4B-A37C-DF45-8857-D93A20EF5F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919163"/>
            <a:ext cx="1408612" cy="81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0">
            <a:extLst>
              <a:ext uri="{FF2B5EF4-FFF2-40B4-BE49-F238E27FC236}">
                <a16:creationId xmlns:a16="http://schemas.microsoft.com/office/drawing/2014/main" id="{F709DCEB-40AC-B643-B721-66BF9166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2899668"/>
            <a:ext cx="1928916" cy="13849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Estudos comparados de </a:t>
            </a:r>
            <a:r>
              <a:rPr lang="pt-BR" altLang="pt-BR" sz="21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performance</a:t>
            </a:r>
          </a:p>
        </p:txBody>
      </p:sp>
      <p:pic>
        <p:nvPicPr>
          <p:cNvPr id="23" name="Picture 3" descr="jornal1.png">
            <a:extLst>
              <a:ext uri="{FF2B5EF4-FFF2-40B4-BE49-F238E27FC236}">
                <a16:creationId xmlns:a16="http://schemas.microsoft.com/office/drawing/2014/main" id="{6378FE68-4F09-4E42-A3F5-01CACB5AC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08" y="558228"/>
            <a:ext cx="2959693" cy="363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jornal2.png">
            <a:extLst>
              <a:ext uri="{FF2B5EF4-FFF2-40B4-BE49-F238E27FC236}">
                <a16:creationId xmlns:a16="http://schemas.microsoft.com/office/drawing/2014/main" id="{1C80AA4E-03AD-C04B-984A-CA3B19E6F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01" y="473094"/>
            <a:ext cx="2953916" cy="362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logo wb.jpg">
            <a:extLst>
              <a:ext uri="{FF2B5EF4-FFF2-40B4-BE49-F238E27FC236}">
                <a16:creationId xmlns:a16="http://schemas.microsoft.com/office/drawing/2014/main" id="{0B676DD2-08A9-714E-84BD-95EFD2BF5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0" y="2106916"/>
            <a:ext cx="1408614" cy="4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F0B5F9A-B412-B64A-B492-CEFE90C472D0}"/>
              </a:ext>
            </a:extLst>
          </p:cNvPr>
          <p:cNvSpPr/>
          <p:nvPr/>
        </p:nvSpPr>
        <p:spPr>
          <a:xfrm>
            <a:off x="3209925" y="3150442"/>
            <a:ext cx="5632450" cy="1077218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2005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foi realizado um primeiro estudo (identificado) comparando 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unidades com estruturas de governança da 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Organização Social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hospitais da 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administração direta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com dados de 2003.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4641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4">
            <a:extLst>
              <a:ext uri="{FF2B5EF4-FFF2-40B4-BE49-F238E27FC236}">
                <a16:creationId xmlns:a16="http://schemas.microsoft.com/office/drawing/2014/main" id="{04F8DD69-14C0-D24C-8265-DC7006BE713F}"/>
              </a:ext>
            </a:extLst>
          </p:cNvPr>
          <p:cNvSpPr>
            <a:spLocks/>
          </p:cNvSpPr>
          <p:nvPr/>
        </p:nvSpPr>
        <p:spPr bwMode="auto">
          <a:xfrm>
            <a:off x="382588" y="304014"/>
            <a:ext cx="8422614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COMPLEMENTANDO A REFLEXÃO</a:t>
            </a:r>
            <a:endParaRPr lang="pt-BR" altLang="pt-BR" sz="28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2" descr="Quadro Comparativo.png">
            <a:extLst>
              <a:ext uri="{FF2B5EF4-FFF2-40B4-BE49-F238E27FC236}">
                <a16:creationId xmlns:a16="http://schemas.microsoft.com/office/drawing/2014/main" id="{AFA3E1DD-5C7E-6446-95A6-66769DF57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21" y="944591"/>
            <a:ext cx="7222961" cy="336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635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4">
            <a:extLst>
              <a:ext uri="{FF2B5EF4-FFF2-40B4-BE49-F238E27FC236}">
                <a16:creationId xmlns:a16="http://schemas.microsoft.com/office/drawing/2014/main" id="{04F8DD69-14C0-D24C-8265-DC7006BE713F}"/>
              </a:ext>
            </a:extLst>
          </p:cNvPr>
          <p:cNvSpPr>
            <a:spLocks/>
          </p:cNvSpPr>
          <p:nvPr/>
        </p:nvSpPr>
        <p:spPr bwMode="auto">
          <a:xfrm>
            <a:off x="382587" y="284163"/>
            <a:ext cx="8475663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COMPLEMENTANDO A REFLEXÃO</a:t>
            </a:r>
            <a:endParaRPr lang="pt-BR" altLang="pt-BR" sz="28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33C794F0-53E3-E844-BCE5-A4BB6574E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6" y="3019929"/>
            <a:ext cx="2372916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performance dos hospitais privados sem fins lucrativos foi superior a dos públicos! </a:t>
            </a:r>
          </a:p>
        </p:txBody>
      </p:sp>
      <p:pic>
        <p:nvPicPr>
          <p:cNvPr id="5" name="Picture 3" descr="jornal1.png">
            <a:extLst>
              <a:ext uri="{FF2B5EF4-FFF2-40B4-BE49-F238E27FC236}">
                <a16:creationId xmlns:a16="http://schemas.microsoft.com/office/drawing/2014/main" id="{855567C8-95B6-A94D-BACD-69294F99C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919163"/>
            <a:ext cx="3113480" cy="38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8823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jornal2.png">
            <a:extLst>
              <a:ext uri="{FF2B5EF4-FFF2-40B4-BE49-F238E27FC236}">
                <a16:creationId xmlns:a16="http://schemas.microsoft.com/office/drawing/2014/main" id="{616FE724-0DA5-3C44-BBA8-FA281AE63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33" y="826562"/>
            <a:ext cx="3113480" cy="38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8823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conclusoes.png">
            <a:extLst>
              <a:ext uri="{FF2B5EF4-FFF2-40B4-BE49-F238E27FC236}">
                <a16:creationId xmlns:a16="http://schemas.microsoft.com/office/drawing/2014/main" id="{1A12851E-21A8-D241-979A-581908B4F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54" y="1017819"/>
            <a:ext cx="2369918" cy="331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>
            <a:extLst>
              <a:ext uri="{FF2B5EF4-FFF2-40B4-BE49-F238E27FC236}">
                <a16:creationId xmlns:a16="http://schemas.microsoft.com/office/drawing/2014/main" id="{A17DD193-9F05-3F4D-9F53-461CC56A6CE8}"/>
              </a:ext>
            </a:extLst>
          </p:cNvPr>
          <p:cNvSpPr>
            <a:spLocks noChangeArrowheads="1"/>
          </p:cNvSpPr>
          <p:nvPr/>
        </p:nvSpPr>
        <p:spPr bwMode="auto">
          <a:xfrm rot="169426">
            <a:off x="4720123" y="1676996"/>
            <a:ext cx="189297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Uma das Conclusões: </a:t>
            </a:r>
          </a:p>
          <a:p>
            <a:pPr algn="ctr"/>
            <a:endParaRPr lang="pt-BR" altLang="pt-BR" sz="16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alt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A regra pública era inadequada para a execução das atividades!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D05FAD-E84F-914C-A9F4-6BBBE03535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919163"/>
            <a:ext cx="1660843" cy="96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logo wb.jpg">
            <a:extLst>
              <a:ext uri="{FF2B5EF4-FFF2-40B4-BE49-F238E27FC236}">
                <a16:creationId xmlns:a16="http://schemas.microsoft.com/office/drawing/2014/main" id="{BF0CB62B-6C1A-D141-A9DE-04A60026FC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6" y="2122840"/>
            <a:ext cx="1660845" cy="50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A8FF253-FB01-0C47-86AF-3DBF5ED224B7}"/>
              </a:ext>
            </a:extLst>
          </p:cNvPr>
          <p:cNvSpPr/>
          <p:nvPr/>
        </p:nvSpPr>
        <p:spPr bwMode="auto">
          <a:xfrm>
            <a:off x="6322909" y="1102788"/>
            <a:ext cx="1077325" cy="1020052"/>
          </a:xfrm>
          <a:prstGeom prst="ellipse">
            <a:avLst/>
          </a:prstGeom>
          <a:solidFill>
            <a:srgbClr val="5DC3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pt-BR" sz="1350">
              <a:solidFill>
                <a:srgbClr val="FFFFFF"/>
              </a:solidFill>
              <a:ea typeface="MS PGothic" charset="-128"/>
              <a:cs typeface="MS PGothic" charset="-12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29FC1DD-4C88-F24E-A2E2-7662126A6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553" y="1245827"/>
            <a:ext cx="8630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400" dirty="0">
                <a:solidFill>
                  <a:srgbClr val="FFFFFF"/>
                </a:solidFill>
                <a:latin typeface="Calibri" panose="020F0502020204030204" pitchFamily="34" charset="0"/>
              </a:rPr>
              <a:t>WB</a:t>
            </a:r>
          </a:p>
          <a:p>
            <a:pPr algn="ctr" eaLnBrk="1" hangingPunct="1"/>
            <a:r>
              <a:rPr lang="pt-BR" altLang="pt-BR" sz="1400" dirty="0">
                <a:solidFill>
                  <a:srgbClr val="FFFFFF"/>
                </a:solidFill>
                <a:latin typeface="Calibri" panose="020F0502020204030204" pitchFamily="34" charset="0"/>
              </a:rPr>
              <a:t>USP</a:t>
            </a:r>
          </a:p>
          <a:p>
            <a:pPr algn="ctr" eaLnBrk="1" hangingPunct="1"/>
            <a:r>
              <a:rPr lang="pt-BR" altLang="pt-BR" sz="1400" dirty="0">
                <a:solidFill>
                  <a:srgbClr val="FFFFFF"/>
                </a:solidFill>
                <a:latin typeface="Calibri" panose="020F0502020204030204" pitchFamily="34" charset="0"/>
              </a:rPr>
              <a:t>FIOCRUZ</a:t>
            </a:r>
          </a:p>
        </p:txBody>
      </p:sp>
    </p:spTree>
    <p:extLst>
      <p:ext uri="{BB962C8B-B14F-4D97-AF65-F5344CB8AC3E}">
        <p14:creationId xmlns:p14="http://schemas.microsoft.com/office/powerpoint/2010/main" val="13795494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4">
            <a:extLst>
              <a:ext uri="{FF2B5EF4-FFF2-40B4-BE49-F238E27FC236}">
                <a16:creationId xmlns:a16="http://schemas.microsoft.com/office/drawing/2014/main" id="{04F8DD69-14C0-D24C-8265-DC7006BE713F}"/>
              </a:ext>
            </a:extLst>
          </p:cNvPr>
          <p:cNvSpPr>
            <a:spLocks/>
          </p:cNvSpPr>
          <p:nvPr/>
        </p:nvSpPr>
        <p:spPr bwMode="auto">
          <a:xfrm>
            <a:off x="382588" y="284163"/>
            <a:ext cx="829270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COMPLEMENTANDO A REFLEXÃO</a:t>
            </a:r>
            <a:endParaRPr lang="pt-BR" altLang="pt-BR" sz="28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33C794F0-53E3-E844-BCE5-A4BB6574E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3181331"/>
            <a:ext cx="2372916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performance dos hospitais privados sem fins lucrativos foi superior a dos públicos!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D05FAD-E84F-914C-A9F4-6BBBE03535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919163"/>
            <a:ext cx="1928914" cy="111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529FC1DD-4C88-F24E-A2E2-7662126A6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485" y="1226344"/>
            <a:ext cx="1040606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650" dirty="0">
                <a:solidFill>
                  <a:srgbClr val="FFFFFF"/>
                </a:solidFill>
                <a:latin typeface="Calibri" panose="020F0502020204030204" pitchFamily="34" charset="0"/>
              </a:rPr>
              <a:t>WB</a:t>
            </a:r>
          </a:p>
          <a:p>
            <a:pPr algn="ctr" eaLnBrk="1" hangingPunct="1"/>
            <a:r>
              <a:rPr lang="pt-BR" altLang="pt-BR" sz="1650" dirty="0">
                <a:solidFill>
                  <a:srgbClr val="FFFFFF"/>
                </a:solidFill>
                <a:latin typeface="Calibri" panose="020F0502020204030204" pitchFamily="34" charset="0"/>
              </a:rPr>
              <a:t>USP</a:t>
            </a:r>
          </a:p>
          <a:p>
            <a:pPr algn="ctr" eaLnBrk="1" hangingPunct="1"/>
            <a:r>
              <a:rPr lang="pt-BR" altLang="pt-BR" sz="1650" dirty="0">
                <a:solidFill>
                  <a:srgbClr val="FFFFFF"/>
                </a:solidFill>
                <a:latin typeface="Calibri" panose="020F0502020204030204" pitchFamily="34" charset="0"/>
              </a:rPr>
              <a:t>FIOCRUZ</a:t>
            </a:r>
          </a:p>
        </p:txBody>
      </p:sp>
      <p:sp>
        <p:nvSpPr>
          <p:cNvPr id="13" name="Shape 86">
            <a:extLst>
              <a:ext uri="{FF2B5EF4-FFF2-40B4-BE49-F238E27FC236}">
                <a16:creationId xmlns:a16="http://schemas.microsoft.com/office/drawing/2014/main" id="{7D3D9B3C-91C8-AB4B-8DFA-DAD65B249B48}"/>
              </a:ext>
            </a:extLst>
          </p:cNvPr>
          <p:cNvSpPr txBox="1">
            <a:spLocks/>
          </p:cNvSpPr>
          <p:nvPr/>
        </p:nvSpPr>
        <p:spPr>
          <a:xfrm>
            <a:off x="3209925" y="919163"/>
            <a:ext cx="5653088" cy="233720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3429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5" b="0" i="0" u="none" strike="noStrike" cap="none" spc="0" baseline="0">
                <a:ln>
                  <a:noFill/>
                </a:ln>
                <a:solidFill>
                  <a:srgbClr val="4D4D4D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342900" algn="l" defTabSz="3429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5" b="0" i="0" u="none" strike="noStrike" cap="none" spc="0" baseline="0">
                <a:ln>
                  <a:noFill/>
                </a:ln>
                <a:solidFill>
                  <a:srgbClr val="4D4D4D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685800" algn="l" defTabSz="3429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5" b="0" i="0" u="none" strike="noStrike" cap="none" spc="0" baseline="0">
                <a:ln>
                  <a:noFill/>
                </a:ln>
                <a:solidFill>
                  <a:srgbClr val="4D4D4D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028700" algn="l" defTabSz="3429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5" b="0" i="0" u="none" strike="noStrike" cap="none" spc="0" baseline="0">
                <a:ln>
                  <a:noFill/>
                </a:ln>
                <a:solidFill>
                  <a:srgbClr val="4D4D4D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371600" algn="l" defTabSz="3429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5" b="0" i="0" u="none" strike="noStrike" cap="none" spc="0" baseline="0">
                <a:ln>
                  <a:noFill/>
                </a:ln>
                <a:solidFill>
                  <a:srgbClr val="4D4D4D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714500" algn="l" defTabSz="3429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5" b="0" i="0" u="none" strike="noStrike" cap="none" spc="0" baseline="0">
                <a:ln>
                  <a:noFill/>
                </a:ln>
                <a:solidFill>
                  <a:srgbClr val="4D4D4D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057400" algn="l" defTabSz="3429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5" b="0" i="0" u="none" strike="noStrike" cap="none" spc="0" baseline="0">
                <a:ln>
                  <a:noFill/>
                </a:ln>
                <a:solidFill>
                  <a:srgbClr val="4D4D4D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2400300" algn="l" defTabSz="3429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5" b="0" i="0" u="none" strike="noStrike" cap="none" spc="0" baseline="0">
                <a:ln>
                  <a:noFill/>
                </a:ln>
                <a:solidFill>
                  <a:srgbClr val="4D4D4D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2743200" algn="l" defTabSz="3429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5" b="0" i="0" u="none" strike="noStrike" cap="none" spc="0" baseline="0">
                <a:ln>
                  <a:noFill/>
                </a:ln>
                <a:solidFill>
                  <a:srgbClr val="4D4D4D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hangingPunct="1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altLang="ja-JP" sz="1800" b="1" dirty="0">
                <a:latin typeface="Arial" pitchFamily="34" charset="0"/>
                <a:cs typeface="Arial" pitchFamily="34" charset="0"/>
              </a:rPr>
              <a:t>Em 2017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, foi realizado mais um estudo, comparando dados de desempenho (produção, produtividade, qualidade e financiamento) de </a:t>
            </a:r>
            <a:r>
              <a:rPr lang="pt-BR" altLang="ja-JP" sz="1800" b="1" dirty="0">
                <a:latin typeface="Arial" pitchFamily="34" charset="0"/>
                <a:cs typeface="Arial" pitchFamily="34" charset="0"/>
              </a:rPr>
              <a:t>29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 unidades com estruturas de governança da </a:t>
            </a:r>
            <a:r>
              <a:rPr lang="pt-BR" altLang="ja-JP" sz="1800" b="1" dirty="0">
                <a:latin typeface="Arial" pitchFamily="34" charset="0"/>
                <a:cs typeface="Arial" pitchFamily="34" charset="0"/>
              </a:rPr>
              <a:t>Organização Social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altLang="ja-JP" sz="1800" b="1" dirty="0">
                <a:latin typeface="Arial" pitchFamily="34" charset="0"/>
                <a:cs typeface="Arial" pitchFamily="34" charset="0"/>
              </a:rPr>
              <a:t>18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 hospitais da </a:t>
            </a:r>
            <a:r>
              <a:rPr lang="pt-BR" altLang="ja-JP" sz="1800" b="1" dirty="0">
                <a:latin typeface="Arial" pitchFamily="34" charset="0"/>
                <a:cs typeface="Arial" pitchFamily="34" charset="0"/>
              </a:rPr>
              <a:t>administração direta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, com dados de 2013 a 2016. Alguns dos resultados encontrados foram: </a:t>
            </a:r>
          </a:p>
        </p:txBody>
      </p:sp>
    </p:spTree>
    <p:extLst>
      <p:ext uri="{BB962C8B-B14F-4D97-AF65-F5344CB8AC3E}">
        <p14:creationId xmlns:p14="http://schemas.microsoft.com/office/powerpoint/2010/main" val="1993893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4">
            <a:extLst>
              <a:ext uri="{FF2B5EF4-FFF2-40B4-BE49-F238E27FC236}">
                <a16:creationId xmlns:a16="http://schemas.microsoft.com/office/drawing/2014/main" id="{04F8DD69-14C0-D24C-8265-DC7006BE713F}"/>
              </a:ext>
            </a:extLst>
          </p:cNvPr>
          <p:cNvSpPr>
            <a:spLocks/>
          </p:cNvSpPr>
          <p:nvPr/>
        </p:nvSpPr>
        <p:spPr bwMode="auto">
          <a:xfrm>
            <a:off x="382588" y="304014"/>
            <a:ext cx="829270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COMPLEMENTANDO A REFLEXÃO</a:t>
            </a:r>
            <a:endParaRPr lang="pt-BR" altLang="pt-BR" sz="28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33C794F0-53E3-E844-BCE5-A4BB6574E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3181331"/>
            <a:ext cx="2372916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performance dos hospitais privados sem fins lucrativos foi superior a dos públicos!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D05FAD-E84F-914C-A9F4-6BBBE03535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919163"/>
            <a:ext cx="1928914" cy="111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529FC1DD-4C88-F24E-A2E2-7662126A6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485" y="1226344"/>
            <a:ext cx="1040606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650" dirty="0">
                <a:solidFill>
                  <a:srgbClr val="FFFFFF"/>
                </a:solidFill>
                <a:latin typeface="Calibri" panose="020F0502020204030204" pitchFamily="34" charset="0"/>
              </a:rPr>
              <a:t>WB</a:t>
            </a:r>
          </a:p>
          <a:p>
            <a:pPr algn="ctr" eaLnBrk="1" hangingPunct="1"/>
            <a:r>
              <a:rPr lang="pt-BR" altLang="pt-BR" sz="1650" dirty="0">
                <a:solidFill>
                  <a:srgbClr val="FFFFFF"/>
                </a:solidFill>
                <a:latin typeface="Calibri" panose="020F0502020204030204" pitchFamily="34" charset="0"/>
              </a:rPr>
              <a:t>USP</a:t>
            </a:r>
          </a:p>
          <a:p>
            <a:pPr algn="ctr" eaLnBrk="1" hangingPunct="1"/>
            <a:r>
              <a:rPr lang="pt-BR" altLang="pt-BR" sz="1650" dirty="0">
                <a:solidFill>
                  <a:srgbClr val="FFFFFF"/>
                </a:solidFill>
                <a:latin typeface="Calibri" panose="020F0502020204030204" pitchFamily="34" charset="0"/>
              </a:rPr>
              <a:t>FIOCRUZ</a:t>
            </a:r>
          </a:p>
        </p:txBody>
      </p:sp>
      <p:sp>
        <p:nvSpPr>
          <p:cNvPr id="13" name="Shape 86">
            <a:extLst>
              <a:ext uri="{FF2B5EF4-FFF2-40B4-BE49-F238E27FC236}">
                <a16:creationId xmlns:a16="http://schemas.microsoft.com/office/drawing/2014/main" id="{7D3D9B3C-91C8-AB4B-8DFA-DAD65B249B48}"/>
              </a:ext>
            </a:extLst>
          </p:cNvPr>
          <p:cNvSpPr txBox="1">
            <a:spLocks/>
          </p:cNvSpPr>
          <p:nvPr/>
        </p:nvSpPr>
        <p:spPr>
          <a:xfrm>
            <a:off x="3209925" y="911754"/>
            <a:ext cx="5653088" cy="32236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3429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5" b="0" i="0" u="none" strike="noStrike" cap="none" spc="0" baseline="0">
                <a:ln>
                  <a:noFill/>
                </a:ln>
                <a:solidFill>
                  <a:srgbClr val="4D4D4D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342900" algn="l" defTabSz="3429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5" b="0" i="0" u="none" strike="noStrike" cap="none" spc="0" baseline="0">
                <a:ln>
                  <a:noFill/>
                </a:ln>
                <a:solidFill>
                  <a:srgbClr val="4D4D4D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685800" algn="l" defTabSz="3429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5" b="0" i="0" u="none" strike="noStrike" cap="none" spc="0" baseline="0">
                <a:ln>
                  <a:noFill/>
                </a:ln>
                <a:solidFill>
                  <a:srgbClr val="4D4D4D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028700" algn="l" defTabSz="3429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5" b="0" i="0" u="none" strike="noStrike" cap="none" spc="0" baseline="0">
                <a:ln>
                  <a:noFill/>
                </a:ln>
                <a:solidFill>
                  <a:srgbClr val="4D4D4D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371600" algn="l" defTabSz="3429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5" b="0" i="0" u="none" strike="noStrike" cap="none" spc="0" baseline="0">
                <a:ln>
                  <a:noFill/>
                </a:ln>
                <a:solidFill>
                  <a:srgbClr val="4D4D4D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714500" algn="l" defTabSz="3429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5" b="0" i="0" u="none" strike="noStrike" cap="none" spc="0" baseline="0">
                <a:ln>
                  <a:noFill/>
                </a:ln>
                <a:solidFill>
                  <a:srgbClr val="4D4D4D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057400" algn="l" defTabSz="3429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5" b="0" i="0" u="none" strike="noStrike" cap="none" spc="0" baseline="0">
                <a:ln>
                  <a:noFill/>
                </a:ln>
                <a:solidFill>
                  <a:srgbClr val="4D4D4D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2400300" algn="l" defTabSz="3429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5" b="0" i="0" u="none" strike="noStrike" cap="none" spc="0" baseline="0">
                <a:ln>
                  <a:noFill/>
                </a:ln>
                <a:solidFill>
                  <a:srgbClr val="4D4D4D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2743200" algn="l" defTabSz="3429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5" b="0" i="0" u="none" strike="noStrike" cap="none" spc="0" baseline="0">
                <a:ln>
                  <a:noFill/>
                </a:ln>
                <a:solidFill>
                  <a:srgbClr val="4D4D4D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hangingPunct="1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altLang="ja-JP" sz="1800" i="1" dirty="0">
                <a:latin typeface="Arial" pitchFamily="34" charset="0"/>
                <a:cs typeface="Arial" pitchFamily="34" charset="0"/>
              </a:rPr>
              <a:t>“</a:t>
            </a:r>
            <a:r>
              <a:rPr lang="pt-BR" altLang="ja-JP" sz="1800" b="1" i="1" dirty="0">
                <a:latin typeface="Arial" pitchFamily="34" charset="0"/>
                <a:cs typeface="Arial" pitchFamily="34" charset="0"/>
              </a:rPr>
              <a:t>Concluímos que o modelo de OSS tem se constituído em alternativa válida e de sucesso ao tradicional modelo de administração direta de serviços pelo poder público.</a:t>
            </a:r>
            <a:r>
              <a:rPr lang="pt-BR" altLang="ja-JP" sz="1800" i="1" dirty="0">
                <a:latin typeface="Arial" pitchFamily="34" charset="0"/>
                <a:cs typeface="Arial" pitchFamily="34" charset="0"/>
              </a:rPr>
              <a:t> Tal fato não deve olvidar que as OSS devem continuar a investir em aumentar qualidade e produtividade, reduzir custos, usando pesquisa operacional em atividades técnicas e administrativas, buscando inovação e desenvolvimento de processos e bens. [...]” 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(Mendes, Bittar, 2017, p. 45-46) – Grifos aditados</a:t>
            </a:r>
            <a:endParaRPr lang="pt-BR" altLang="pt-BR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470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405244" y="1785963"/>
            <a:ext cx="838546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3600" b="1"/>
            </a:lvl1pPr>
          </a:lstStyle>
          <a:p>
            <a:r>
              <a:rPr lang="en-US" dirty="0">
                <a:latin typeface="Arial" pitchFamily="34" charset="0"/>
                <a:cs typeface="Arial" pitchFamily="34" charset="0"/>
              </a:rPr>
              <a:t>Obrigado!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hape 78">
            <a:extLst>
              <a:ext uri="{FF2B5EF4-FFF2-40B4-BE49-F238E27FC236}">
                <a16:creationId xmlns:a16="http://schemas.microsoft.com/office/drawing/2014/main" id="{DBC9D3B4-85B7-C540-B42A-8A38695FE848}"/>
              </a:ext>
            </a:extLst>
          </p:cNvPr>
          <p:cNvSpPr/>
          <p:nvPr/>
        </p:nvSpPr>
        <p:spPr>
          <a:xfrm>
            <a:off x="2472885" y="3792835"/>
            <a:ext cx="443927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 algn="r">
              <a:defRPr sz="2400"/>
            </a:lvl1pPr>
          </a:lstStyle>
          <a:p>
            <a:pPr algn="ctr"/>
            <a:r>
              <a:rPr lang="en-US" sz="1800" dirty="0">
                <a:latin typeface="Arial" pitchFamily="34" charset="0"/>
                <a:cs typeface="Arial" pitchFamily="34" charset="0"/>
              </a:rPr>
              <a:t>Luiz Arnaldo Pereira da Cunha Jr</a:t>
            </a:r>
          </a:p>
          <a:p>
            <a:pPr algn="ctr"/>
            <a:r>
              <a:rPr lang="en-US" sz="1800" dirty="0" err="1">
                <a:latin typeface="Arial" pitchFamily="34" charset="0"/>
                <a:cs typeface="Arial" pitchFamily="34" charset="0"/>
              </a:rPr>
              <a:t>lcunha@cgee.org.br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/ (61) 3424-9693</a:t>
            </a:r>
            <a:endParaRPr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5656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82588" y="284163"/>
            <a:ext cx="8480425" cy="635000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>
              <a:defRPr sz="4000"/>
            </a:lvl1pPr>
          </a:lstStyle>
          <a:p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DIFERENÇAS BÁSICAS ENTRE MODELOS E INSTRUMENTOS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450354" y="4780605"/>
            <a:ext cx="207748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0" name="Retângulo 25">
            <a:extLst>
              <a:ext uri="{FF2B5EF4-FFF2-40B4-BE49-F238E27FC236}">
                <a16:creationId xmlns:a16="http://schemas.microsoft.com/office/drawing/2014/main" id="{2B6C7597-1979-B64E-B863-AC1430902A5B}"/>
              </a:ext>
            </a:extLst>
          </p:cNvPr>
          <p:cNvSpPr/>
          <p:nvPr/>
        </p:nvSpPr>
        <p:spPr bwMode="auto">
          <a:xfrm>
            <a:off x="382588" y="1027638"/>
            <a:ext cx="8480425" cy="3125261"/>
          </a:xfrm>
          <a:prstGeom prst="rect">
            <a:avLst/>
          </a:prstGeom>
          <a:solidFill>
            <a:schemeClr val="bg1"/>
          </a:solidFill>
          <a:ln w="190500" cmpd="sng">
            <a:solidFill>
              <a:srgbClr val="E4AF6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altLang="pt-BR" sz="1200" dirty="0">
                <a:solidFill>
                  <a:srgbClr val="FFFFFF"/>
                </a:solidFill>
                <a:ea typeface="MS PGothic" charset="-128"/>
                <a:cs typeface="MS PGothic" charset="-128"/>
              </a:rPr>
              <a:t>v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2714CAC7-2011-4D49-92A9-8397F7853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315450"/>
              </p:ext>
            </p:extLst>
          </p:nvPr>
        </p:nvGraphicFramePr>
        <p:xfrm>
          <a:off x="486380" y="1133916"/>
          <a:ext cx="8297536" cy="3018984"/>
        </p:xfrm>
        <a:graphic>
          <a:graphicData uri="http://schemas.openxmlformats.org/drawingml/2006/table">
            <a:tbl>
              <a:tblPr/>
              <a:tblGrid>
                <a:gridCol w="2594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9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9492">
                <a:tc row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3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Modelos e Instrumentos de Direito Privado 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charset="-128"/>
                        <a:cs typeface="Arial" pitchFamily="34" charset="0"/>
                      </a:endParaRP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3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Modelos</a:t>
                      </a: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3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3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altLang="pt-B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 marco </a:t>
                      </a:r>
                      <a:r>
                        <a:rPr lang="pt-BR" altLang="pt-BR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legal contém regras de governança</a:t>
                      </a:r>
                      <a:r>
                        <a:rPr lang="pt-BR" altLang="pt-B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além dos instrumentos de parceria.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P.ex. OS + CG; OSCIP + TP</a:t>
                      </a: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94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Instrumentos</a:t>
                      </a: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 marco legal contém, apenas, os instrumentos de parceria.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charset="-128"/>
                          <a:cs typeface="Arial" pitchFamily="34" charset="0"/>
                        </a:rPr>
                        <a:t>P.ex. TF e TC</a:t>
                      </a:r>
                    </a:p>
                  </a:txBody>
                  <a:tcPr marL="74302" marR="74302" marT="34286" marB="3428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57630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2040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>
            <a:extLst>
              <a:ext uri="{FF2B5EF4-FFF2-40B4-BE49-F238E27FC236}">
                <a16:creationId xmlns:a16="http://schemas.microsoft.com/office/drawing/2014/main" id="{4038ACA1-A3C0-8A4F-8440-997DB2E0C5F3}"/>
              </a:ext>
            </a:extLst>
          </p:cNvPr>
          <p:cNvSpPr>
            <a:spLocks/>
          </p:cNvSpPr>
          <p:nvPr/>
        </p:nvSpPr>
        <p:spPr bwMode="auto">
          <a:xfrm>
            <a:off x="361950" y="284163"/>
            <a:ext cx="8496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Taxonomia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98D04DD-F3F4-AE47-941B-9D01BA29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829" y="1041648"/>
            <a:ext cx="2142330" cy="214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7F9E265-4166-E443-810A-CD0B77004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205226"/>
            <a:ext cx="1776605" cy="22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D2B0951-9E5B-944E-BB3A-36325F8E1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34" y="885525"/>
            <a:ext cx="2827290" cy="16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0298108D-0AC1-5044-9555-D9D4F5761F5B}"/>
              </a:ext>
            </a:extLst>
          </p:cNvPr>
          <p:cNvSpPr txBox="1"/>
          <p:nvPr/>
        </p:nvSpPr>
        <p:spPr>
          <a:xfrm>
            <a:off x="361950" y="1041648"/>
            <a:ext cx="19675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Cada taco de </a:t>
            </a:r>
            <a:r>
              <a:rPr lang="pt-BR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golf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tem uma aplicação...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284D6625-FFFA-FF4C-A8E6-4D131D21F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278" y="2873266"/>
            <a:ext cx="2790971" cy="159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441A9D59-538F-FA48-97E7-F34462A32953}"/>
              </a:ext>
            </a:extLst>
          </p:cNvPr>
          <p:cNvSpPr/>
          <p:nvPr/>
        </p:nvSpPr>
        <p:spPr>
          <a:xfrm>
            <a:off x="2769311" y="3880862"/>
            <a:ext cx="1776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... assim como cada modelo ...</a:t>
            </a:r>
          </a:p>
        </p:txBody>
      </p:sp>
    </p:spTree>
    <p:extLst>
      <p:ext uri="{BB962C8B-B14F-4D97-AF65-F5344CB8AC3E}">
        <p14:creationId xmlns:p14="http://schemas.microsoft.com/office/powerpoint/2010/main" val="5836208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6"/>
          <p:cNvSpPr/>
          <p:nvPr/>
        </p:nvSpPr>
        <p:spPr>
          <a:xfrm>
            <a:off x="1220931" y="2326144"/>
            <a:ext cx="6702135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3600" b="1"/>
            </a:lvl1pPr>
          </a:lstStyle>
          <a:p>
            <a:r>
              <a:rPr lang="pt-BR" dirty="0">
                <a:latin typeface="Arial" pitchFamily="34" charset="0"/>
                <a:cs typeface="Arial" pitchFamily="34" charset="0"/>
              </a:rPr>
              <a:t>Alternativas de Modelos Institucionais para a melhoria da gestão de Assistência à Saúde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1E7986-21E2-994D-9128-41DD237E7F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" b="56104"/>
          <a:stretch/>
        </p:blipFill>
        <p:spPr>
          <a:xfrm>
            <a:off x="126999" y="139700"/>
            <a:ext cx="8890000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8012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86284"/>
            <a:ext cx="8406492" cy="5721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ALTERNATIVAS</a:t>
            </a:r>
            <a:endParaRPr lang="pt-BR" sz="2800" dirty="0"/>
          </a:p>
        </p:txBody>
      </p:sp>
      <p:sp>
        <p:nvSpPr>
          <p:cNvPr id="86" name="Shape 86"/>
          <p:cNvSpPr>
            <a:spLocks noGrp="1"/>
          </p:cNvSpPr>
          <p:nvPr>
            <p:ph type="body" sz="half" idx="1"/>
          </p:nvPr>
        </p:nvSpPr>
        <p:spPr>
          <a:xfrm>
            <a:off x="2555424" y="945115"/>
            <a:ext cx="6313712" cy="3253269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altLang="ja-JP" b="1" dirty="0">
                <a:latin typeface="Arial" pitchFamily="34" charset="0"/>
                <a:cs typeface="Arial" pitchFamily="34" charset="0"/>
              </a:rPr>
              <a:t>Órgão ou entidade de Direito Público;</a:t>
            </a:r>
          </a:p>
          <a:p>
            <a:pPr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altLang="ja-JP" b="1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Empresa Pública “Social” </a:t>
            </a:r>
            <a:r>
              <a:rPr lang="pt-BR" altLang="pt-BR" sz="2000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(derivado)</a:t>
            </a:r>
            <a:r>
              <a:rPr lang="pt-BR" altLang="ja-JP" sz="2000" b="1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altLang="ja-JP" b="1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Fundação Estatal</a:t>
            </a:r>
            <a:r>
              <a:rPr lang="pt-BR" altLang="ja-JP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pt-BR" altLang="ja-JP" b="1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altLang="ja-JP" dirty="0">
              <a:solidFill>
                <a:srgbClr val="0432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alt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Serviço Social Autônomo </a:t>
            </a:r>
            <a:r>
              <a:rPr lang="pt-BR" altLang="pt-B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(derivado)</a:t>
            </a:r>
            <a:r>
              <a:rPr lang="pt-BR" alt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alt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“Entidade de Colaboração” </a:t>
            </a:r>
            <a:r>
              <a:rPr lang="pt-BR" altLang="pt-B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(diversos modelos)</a:t>
            </a:r>
            <a:r>
              <a:rPr lang="pt-BR" alt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altLang="pt-BR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Modelos Mistos.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6" name="Picture 5" descr="GettyImages-476153406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07260"/>
            <a:ext cx="1936910" cy="19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9407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61950" y="286284"/>
            <a:ext cx="8406492" cy="5721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Empresa Pública</a:t>
            </a:r>
            <a:endParaRPr lang="pt-BR" sz="2800" dirty="0"/>
          </a:p>
        </p:txBody>
      </p:sp>
      <p:sp>
        <p:nvSpPr>
          <p:cNvPr id="86" name="Shape 86"/>
          <p:cNvSpPr>
            <a:spLocks noGrp="1"/>
          </p:cNvSpPr>
          <p:nvPr>
            <p:ph type="body" sz="half" idx="1"/>
          </p:nvPr>
        </p:nvSpPr>
        <p:spPr>
          <a:xfrm>
            <a:off x="2544538" y="1256761"/>
            <a:ext cx="6313712" cy="30741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ja-JP" sz="1800" b="1" dirty="0">
                <a:latin typeface="Arial" pitchFamily="34" charset="0"/>
                <a:cs typeface="Arial" pitchFamily="34" charset="0"/>
              </a:rPr>
              <a:t>Empresa Pública -</a:t>
            </a:r>
            <a:r>
              <a:rPr lang="pt-BR" altLang="ja-JP" sz="1800" dirty="0">
                <a:latin typeface="Arial" pitchFamily="34" charset="0"/>
                <a:cs typeface="Arial" pitchFamily="34" charset="0"/>
              </a:rPr>
              <a:t> “é a entidade dotada de personalidade jurídica de direito privado, com criação autorizada por lei e com patrimônio próprio, cujo capital social é integralmente detido pela União, pelos Estados, pelo Distrito Federal ou pelos Municípios.” (Art. 3º da Lei nº 13.303/2016).</a:t>
            </a: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pt-BR" altLang="pt-BR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pt-BR" sz="1800" b="1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Empresa Pública Social -</a:t>
            </a:r>
            <a:r>
              <a:rPr lang="pt-BR" altLang="pt-BR" sz="1800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 “Empresas Pública que não executam atividades em regime de concorrência ou que não tenham como objetivo distribuir lucros aos seus acionistas.”</a:t>
            </a:r>
          </a:p>
          <a:p>
            <a:pPr marL="0" indent="0" algn="just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pt-BR" altLang="pt-BR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7508060" y="4788769"/>
            <a:ext cx="150041" cy="2308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6" name="Picture 5" descr="GettyImages-476153406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07260"/>
            <a:ext cx="1936910" cy="19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8539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2F2F2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2972</Words>
  <Application>Microsoft Macintosh PowerPoint</Application>
  <PresentationFormat>Apresentação na tela (16:9)</PresentationFormat>
  <Paragraphs>525</Paragraphs>
  <Slides>48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Century Gothic</vt:lpstr>
      <vt:lpstr>Times New Roman</vt:lpstr>
      <vt:lpstr>Wingdings</vt:lpstr>
      <vt:lpstr>Custom Design</vt:lpstr>
      <vt:lpstr>Apresentação do PowerPoint</vt:lpstr>
      <vt:lpstr>Apresentação do PowerPoint</vt:lpstr>
      <vt:lpstr>Apresentação do PowerPoint</vt:lpstr>
      <vt:lpstr>Taxonomia </vt:lpstr>
      <vt:lpstr>DIFERENÇAS BÁSICAS ENTRE MODELOS E INSTRUMENTOS</vt:lpstr>
      <vt:lpstr>Apresentação do PowerPoint</vt:lpstr>
      <vt:lpstr>Apresentação do PowerPoint</vt:lpstr>
      <vt:lpstr>ALTERNATIVAS</vt:lpstr>
      <vt:lpstr>Empresa Pública</vt:lpstr>
      <vt:lpstr>Empresa Pública Social (derivado)</vt:lpstr>
      <vt:lpstr>Fundação Estatal</vt:lpstr>
      <vt:lpstr>Fundação Estatal</vt:lpstr>
      <vt:lpstr>Fundação Estatal</vt:lpstr>
      <vt:lpstr>Serviço Social Autônomo (derivado)</vt:lpstr>
      <vt:lpstr>Serviço Social Autônomo (derivado)</vt:lpstr>
      <vt:lpstr>“Entidade de Colaboração” (Diversos Modelos)</vt:lpstr>
      <vt:lpstr>Organização Social</vt:lpstr>
      <vt:lpstr>Organização Social</vt:lpstr>
      <vt:lpstr>Instrumentos (Sem Fins Lucrativos)</vt:lpstr>
      <vt:lpstr>Instrumentos (Sem Fins Lucrativos)</vt:lpstr>
      <vt:lpstr>Modelos Mistos</vt:lpstr>
      <vt:lpstr>DIFERENÇAS BÁSICAS ENTRE GRUPOS DE MODELOS</vt:lpstr>
      <vt:lpstr>DIFERENÇAS BÁSICAS ENTRE GRUPOS DE MODELOS</vt:lpstr>
      <vt:lpstr>Diferenças entre os Modelos</vt:lpstr>
      <vt:lpstr>Diferenças entre os Modelos</vt:lpstr>
      <vt:lpstr>Diferenças entre os Modelos</vt:lpstr>
      <vt:lpstr>Diferenças entre os Modelos</vt:lpstr>
      <vt:lpstr>Apresentação do PowerPoint</vt:lpstr>
      <vt:lpstr>LEI nº 9.637/98 - O QUE SÃO O.S.?</vt:lpstr>
      <vt:lpstr>LEI nº 9.637/98 - OBJETIVO  ? </vt:lpstr>
      <vt:lpstr>LEI nº 9.637/98 - CONTRATO DE GESTÃO </vt:lpstr>
      <vt:lpstr>LEI nº 9.637/98 - FOMENTO </vt:lpstr>
      <vt:lpstr>LEI nº 9.637/18.05.98 - IDEALIZADO </vt:lpstr>
      <vt:lpstr>LEI nº 9.637/98 - JURISPRUDÊNCIA </vt:lpstr>
      <vt:lpstr>LEGISLAÇÕES INICIAIS - O.S. </vt:lpstr>
      <vt:lpstr>Apresentação do PowerPoint</vt:lpstr>
      <vt:lpstr>Apresentação do PowerPoint</vt:lpstr>
      <vt:lpstr>Apresentação do PowerPoint</vt:lpstr>
      <vt:lpstr>Apresentação do PowerPoint</vt:lpstr>
      <vt:lpstr>CUIDADOS</vt:lpstr>
      <vt:lpstr>CUIDADOS</vt:lpstr>
      <vt:lpstr>COMPLEMENTANDO A REFLEXÃO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Luiz Arnaldo Pereira da Cunha Junior</dc:creator>
  <cp:keywords/>
  <dc:description/>
  <cp:lastModifiedBy>Luiz Arnaldo Pereira da Cunha Junior</cp:lastModifiedBy>
  <cp:revision>152</cp:revision>
  <cp:lastPrinted>2019-08-19T19:37:28Z</cp:lastPrinted>
  <dcterms:modified xsi:type="dcterms:W3CDTF">2019-09-30T23:47:41Z</dcterms:modified>
  <cp:category/>
</cp:coreProperties>
</file>