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64" r:id="rId6"/>
    <p:sldId id="258" r:id="rId7"/>
    <p:sldId id="265" r:id="rId8"/>
    <p:sldId id="271" r:id="rId9"/>
    <p:sldId id="267" r:id="rId10"/>
    <p:sldId id="275" r:id="rId11"/>
    <p:sldId id="279" r:id="rId12"/>
    <p:sldId id="281" r:id="rId13"/>
    <p:sldId id="283" r:id="rId14"/>
    <p:sldId id="286" r:id="rId15"/>
    <p:sldId id="262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4599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790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818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039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423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20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517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632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583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589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64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3088F-3C56-460C-BF23-40CB676A3D5E}" type="datetimeFigureOut">
              <a:rPr lang="pt-BR" smtClean="0"/>
              <a:pPr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13BD-4D83-4EA1-BBAF-6844972859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360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odegestaohospitalar@gmail.co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45285"/>
            <a:ext cx="12192000" cy="91470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4517" y="3698862"/>
            <a:ext cx="9144000" cy="2387600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CHAMAMENTO PÚBLICO</a:t>
            </a:r>
            <a:r>
              <a:rPr lang="pt-BR" sz="4400" b="1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endParaRPr lang="pt-BR" sz="4400" b="1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9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885" y="733157"/>
            <a:ext cx="5517352" cy="405585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> </a:t>
            </a:r>
            <a:r>
              <a:rPr lang="pt-BR" sz="3600" b="1" dirty="0" smtClean="0"/>
              <a:t>Maternidade Dr.Peregrino Filho</a:t>
            </a: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915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81" y="5621482"/>
            <a:ext cx="11871121" cy="11120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5993672"/>
            <a:ext cx="2826821" cy="461859"/>
          </a:xfrm>
          <a:prstGeom prst="rect">
            <a:avLst/>
          </a:prstGeom>
        </p:spPr>
      </p:pic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68282" y="1112402"/>
            <a:ext cx="4054188" cy="26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395417" y="2034731"/>
            <a:ext cx="7315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Localizado em Patos, o Hospital e Maternidade Dr. Peregrino Filho é referência em alto risco, em uma região com população de 224.550 habitantes e é acreditado como Hospital Amigo da Criança.</a:t>
            </a:r>
          </a:p>
          <a:p>
            <a:pPr algn="just">
              <a:buNone/>
            </a:pPr>
            <a:endParaRPr lang="pt-BR" sz="28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 Hospital possui centro cirúrgico ,UTI neonatal,UTI materna,Unidade intermediária neonatal,pediatria clinica.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374" y="700216"/>
            <a:ext cx="9006194" cy="99047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Hospital Geral de Mamanguape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915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871242"/>
            <a:ext cx="11965577" cy="9867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5993672"/>
            <a:ext cx="2826821" cy="4618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4950" y="645848"/>
            <a:ext cx="3252651" cy="192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313039" y="2578443"/>
            <a:ext cx="11079892" cy="363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O HGM oferece atendimento de urgência e emergência 24 horas por dia à população do Vale do Mamanguape, composto por 12 municípios paraibanos e com uma população estimada em 160 mil habitantes.</a:t>
            </a:r>
          </a:p>
          <a:p>
            <a:pPr>
              <a:buNone/>
            </a:pPr>
            <a:endParaRPr lang="pt-BR" sz="28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A área física construída é 13.624 m² com 125 leitos. Entre os serviços prestados atualmente estão clínica médica, pediatria, maternidade, urgência e emergência, exames laboratoriais, raios X , Unidade de Terapia Intensiva, entre outros.</a:t>
            </a:r>
            <a:endParaRPr lang="pt-B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29" y="403649"/>
            <a:ext cx="11195222" cy="1031661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Complexo Hospitalar Deputado Jandhuy Carneiro -Hospital do Bem.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915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871242"/>
            <a:ext cx="12192001" cy="9867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5993672"/>
            <a:ext cx="2826821" cy="461859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61495" y="1174244"/>
            <a:ext cx="3189100" cy="24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3767" y="3517793"/>
            <a:ext cx="3258588" cy="25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370703" y="1861761"/>
            <a:ext cx="78259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É formado pelo Hospital Regional de Patos e o Hospital do Bem – Unidade de Oncologia do Sertão. O complexo atende a população dos 89 municípios, com aproximadamente 942.067 habitantes na 3ª macrorregião de saúde do Estado da Paraíba.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Atende aos usuários em condições agudas que requeiram atendimento de urgência e emergência de média complexidade em traumatologia e ortopedia, clínica geral e terapia intensiva (UTI).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Também é referência para atendimento dos cânceres mais incidentes na região: Próstata, Mama, Colo de Útero; </a:t>
            </a:r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      			</a:t>
            </a: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915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871242"/>
            <a:ext cx="12192001" cy="9867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5993672"/>
            <a:ext cx="2826821" cy="461859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3471" y="715857"/>
            <a:ext cx="3364664" cy="20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164757" y="2842054"/>
            <a:ext cx="2949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UPA Santa Rita – Porte I 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5687" y="1240740"/>
            <a:ext cx="3595939" cy="22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4102429" y="3480478"/>
            <a:ext cx="3566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UPA Princesa Isabel-Porte I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48367" y="2694477"/>
            <a:ext cx="3492845" cy="23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8039979" y="5073170"/>
            <a:ext cx="3015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UPA GUARABIRA – Porte I 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82595" y="4226011"/>
            <a:ext cx="543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Portaria de Consolidação de nº6, de 3/10/2017GM/MS </a:t>
            </a:r>
            <a:endParaRPr lang="pt-B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750" y="922638"/>
            <a:ext cx="11829541" cy="481089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DECRETO Nº 39.079 DE 1º DE  ABRIL  DE  2019</a:t>
            </a:r>
          </a:p>
          <a:p>
            <a:pPr algn="just">
              <a:buNone/>
            </a:pPr>
            <a:r>
              <a:rPr lang="pt-BR" dirty="0" smtClean="0"/>
              <a:t>   A seleção da entidade privada sem  fins lucrativos </a:t>
            </a:r>
            <a:r>
              <a:rPr lang="pt-BR" dirty="0" err="1" smtClean="0"/>
              <a:t>qualiﬁcada</a:t>
            </a:r>
            <a:r>
              <a:rPr lang="pt-BR" dirty="0" smtClean="0"/>
              <a:t> como Organização Social será realizada através de Chamamento Público;</a:t>
            </a:r>
          </a:p>
          <a:p>
            <a:pPr algn="just"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Chamamento Público aberto até dia 22 de maio de 2019;</a:t>
            </a:r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Esclarecimentos: </a:t>
            </a:r>
          </a:p>
          <a:p>
            <a:pPr>
              <a:buNone/>
            </a:pPr>
            <a:r>
              <a:rPr lang="pt-BR" b="1" dirty="0" smtClean="0"/>
              <a:t>   Link de acesso acionamento:</a:t>
            </a:r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paraiba</a:t>
            </a:r>
            <a:r>
              <a:rPr lang="pt-BR" dirty="0" smtClean="0"/>
              <a:t>.</a:t>
            </a:r>
            <a:r>
              <a:rPr lang="pt-BR" dirty="0" err="1" smtClean="0"/>
              <a:t>pb</a:t>
            </a:r>
            <a:r>
              <a:rPr lang="pt-BR" dirty="0" smtClean="0"/>
              <a:t>.gov.br/noticias/com-base-em-decreto-de-regulamentacao-governo-abre-qualificacao-de-novas-oss</a:t>
            </a:r>
          </a:p>
          <a:p>
            <a:pPr>
              <a:buNone/>
            </a:pPr>
            <a:endParaRPr lang="pt-BR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915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871242"/>
            <a:ext cx="12192001" cy="9867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058668"/>
            <a:ext cx="12192000" cy="914704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864" y="3585649"/>
            <a:ext cx="73186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500" dirty="0" smtClean="0"/>
              <a:t/>
            </a:r>
            <a:br>
              <a:rPr lang="pt-BR" sz="3500" dirty="0" smtClean="0"/>
            </a:br>
            <a:r>
              <a:rPr lang="pt-BR" sz="3500" dirty="0" smtClean="0"/>
              <a:t/>
            </a:r>
            <a:br>
              <a:rPr lang="pt-BR" sz="3500" dirty="0" smtClean="0"/>
            </a:br>
            <a:r>
              <a:rPr lang="pt-BR" sz="3500" b="1" dirty="0" smtClean="0"/>
              <a:t>Secretaria de Estado da Saúde</a:t>
            </a:r>
            <a:br>
              <a:rPr lang="pt-BR" sz="3500" b="1" dirty="0" smtClean="0"/>
            </a:br>
            <a:r>
              <a:rPr lang="pt-BR" sz="3500" b="1" dirty="0" smtClean="0"/>
              <a:t> </a:t>
            </a:r>
            <a:r>
              <a:rPr lang="pt-BR" sz="3500" b="1" dirty="0" smtClean="0">
                <a:hlinkClick r:id="rId3"/>
              </a:rPr>
              <a:t>secretariodegestaohospitalar@gmail.com</a:t>
            </a:r>
            <a:r>
              <a:rPr lang="pt-BR" sz="3500" b="1" dirty="0" smtClean="0"/>
              <a:t/>
            </a:r>
            <a:br>
              <a:rPr lang="pt-BR" sz="3500" b="1" dirty="0" smtClean="0"/>
            </a:br>
            <a:r>
              <a:rPr lang="pt-BR" sz="3500" b="1" dirty="0" smtClean="0"/>
              <a:t>Gabinete (83)3211-9008/9019/9098 </a:t>
            </a:r>
            <a:r>
              <a:rPr lang="pt-BR" sz="3500" dirty="0" smtClean="0"/>
              <a:t/>
            </a:r>
            <a:br>
              <a:rPr lang="pt-BR" sz="3500" dirty="0" smtClean="0"/>
            </a:br>
            <a:r>
              <a:rPr lang="pt-BR" sz="3500" dirty="0" smtClean="0"/>
              <a:t/>
            </a:r>
            <a:br>
              <a:rPr lang="pt-BR" sz="3500" dirty="0" smtClean="0"/>
            </a:br>
            <a:r>
              <a:rPr lang="pt-BR" sz="3500" dirty="0" smtClean="0"/>
              <a:t> 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xmlns="" val="37170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Características sociodemográficas da Paraíba</a:t>
            </a:r>
            <a:endParaRPr lang="pt-BR" b="1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27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4520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Região </a:t>
                      </a:r>
                      <a:endParaRPr lang="pt-BR" sz="1800" b="1" dirty="0"/>
                    </a:p>
                  </a:txBody>
                  <a:tcPr marL="142579" marR="142579" marT="50419" marB="50419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Nordeste</a:t>
                      </a:r>
                      <a:endParaRPr lang="pt-BR" sz="1800" b="0" dirty="0"/>
                    </a:p>
                  </a:txBody>
                  <a:tcPr marL="142579" marR="142579" marT="50419" marB="50419"/>
                </a:tc>
              </a:tr>
              <a:tr h="4520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Estados limítrofes</a:t>
                      </a:r>
                      <a:endParaRPr lang="pt-BR" sz="1800" b="1" dirty="0"/>
                    </a:p>
                  </a:txBody>
                  <a:tcPr marL="142579" marR="142579" marT="50419" marB="50419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PE, RN e CE</a:t>
                      </a:r>
                      <a:endParaRPr lang="pt-BR" sz="1800" b="0" dirty="0"/>
                    </a:p>
                  </a:txBody>
                  <a:tcPr marL="142579" marR="142579" marT="50419" marB="50419"/>
                </a:tc>
              </a:tr>
              <a:tr h="4520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Capital</a:t>
                      </a:r>
                      <a:r>
                        <a:rPr lang="pt-BR" sz="1800" b="1" baseline="0" dirty="0" smtClean="0"/>
                        <a:t> </a:t>
                      </a:r>
                      <a:endParaRPr lang="pt-BR" sz="1800" b="1" dirty="0"/>
                    </a:p>
                  </a:txBody>
                  <a:tcPr marL="142579" marR="142579" marT="50419" marB="50419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João Pessoa</a:t>
                      </a:r>
                      <a:endParaRPr lang="pt-BR" sz="1800" b="0" dirty="0"/>
                    </a:p>
                  </a:txBody>
                  <a:tcPr marL="142579" marR="142579" marT="50419" marB="50419"/>
                </a:tc>
              </a:tr>
              <a:tr h="452006">
                <a:tc>
                  <a:txBody>
                    <a:bodyPr/>
                    <a:lstStyle/>
                    <a:p>
                      <a:r>
                        <a:rPr lang="pt-B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População estimada 2016</a:t>
                      </a:r>
                      <a:endParaRPr lang="pt-BR" sz="1800" b="1" dirty="0"/>
                    </a:p>
                  </a:txBody>
                  <a:tcPr marL="142579" marR="142579" marT="50419" marB="50419"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3.999.415 hab. (13º)</a:t>
                      </a:r>
                      <a:endParaRPr lang="pt-BR" sz="1800" b="0" dirty="0"/>
                    </a:p>
                  </a:txBody>
                  <a:tcPr marL="142579" marR="142579" marT="50419" marB="50419"/>
                </a:tc>
              </a:tr>
              <a:tr h="452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Densidade demográfica 2010 (</a:t>
                      </a:r>
                      <a:r>
                        <a:rPr lang="pt-BR" sz="1800" b="1" dirty="0" err="1" smtClean="0"/>
                        <a:t>hab</a:t>
                      </a:r>
                      <a:r>
                        <a:rPr lang="pt-BR" sz="1800" b="1" dirty="0" smtClean="0"/>
                        <a:t>/km²)</a:t>
                      </a:r>
                    </a:p>
                  </a:txBody>
                  <a:tcPr marL="142579" marR="142579" marT="50419" marB="50419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66,70 </a:t>
                      </a:r>
                      <a:r>
                        <a:rPr lang="pt-BR" sz="1800" b="0" dirty="0" err="1" smtClean="0"/>
                        <a:t>hab</a:t>
                      </a:r>
                      <a:r>
                        <a:rPr lang="pt-BR" sz="1800" b="0" dirty="0" smtClean="0"/>
                        <a:t>/Km</a:t>
                      </a:r>
                      <a:r>
                        <a:rPr lang="pt-BR" sz="1800" b="0" baseline="30000" dirty="0" smtClean="0"/>
                        <a:t>2</a:t>
                      </a:r>
                      <a:endParaRPr lang="pt-BR" sz="1800" b="0" baseline="30000" dirty="0"/>
                    </a:p>
                  </a:txBody>
                  <a:tcPr marL="142579" marR="142579" marT="50419" marB="50419"/>
                </a:tc>
              </a:tr>
              <a:tr h="45200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Área </a:t>
                      </a:r>
                    </a:p>
                  </a:txBody>
                  <a:tcPr marL="142579" marR="142579" marT="50419" marB="50419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56.468,427 Km</a:t>
                      </a:r>
                      <a:r>
                        <a:rPr lang="pt-BR" sz="1800" b="0" baseline="30000" dirty="0" smtClean="0"/>
                        <a:t>2 </a:t>
                      </a:r>
                      <a:r>
                        <a:rPr lang="pt-BR" sz="1800" b="0" dirty="0" smtClean="0"/>
                        <a:t>(21º)</a:t>
                      </a:r>
                      <a:endParaRPr lang="pt-BR" sz="1500" b="0" baseline="30000" dirty="0"/>
                    </a:p>
                  </a:txBody>
                  <a:tcPr marL="142579" marR="142579" marT="50419" marB="50419"/>
                </a:tc>
              </a:tr>
              <a:tr h="1113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Rendimento nominal mensal domiciliar per capita da população residente 2016 </a:t>
                      </a:r>
                      <a:endParaRPr lang="pt-BR" sz="1800" b="1" dirty="0"/>
                    </a:p>
                  </a:txBody>
                  <a:tcPr marL="142579" marR="142579" marT="50419" marB="50419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R$ 790,00</a:t>
                      </a:r>
                      <a:endParaRPr lang="pt-BR" sz="1800" b="0" dirty="0"/>
                    </a:p>
                  </a:txBody>
                  <a:tcPr marL="142579" marR="142579" marT="50419" marB="50419"/>
                </a:tc>
              </a:tr>
              <a:tr h="452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Número de Municípios</a:t>
                      </a:r>
                    </a:p>
                  </a:txBody>
                  <a:tcPr marL="142579" marR="142579" marT="50419" marB="50419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223</a:t>
                      </a:r>
                      <a:endParaRPr lang="pt-BR" sz="1800" b="0" dirty="0"/>
                    </a:p>
                  </a:txBody>
                  <a:tcPr marL="142579" marR="142579" marT="50419" marB="50419"/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441"/>
          <a:stretch>
            <a:fillRect/>
          </a:stretch>
        </p:blipFill>
        <p:spPr>
          <a:xfrm>
            <a:off x="0" y="1122"/>
            <a:ext cx="12192000" cy="1948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67" y="6207502"/>
            <a:ext cx="3769095" cy="461859"/>
          </a:xfrm>
          <a:prstGeom prst="rect">
            <a:avLst/>
          </a:prstGeom>
        </p:spPr>
      </p:pic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89"/>
          <a:stretch>
            <a:fillRect/>
          </a:stretch>
        </p:blipFill>
        <p:spPr>
          <a:xfrm flipV="1">
            <a:off x="0" y="6687832"/>
            <a:ext cx="12192000" cy="188639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27381" y="5805264"/>
            <a:ext cx="10945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IBGE, Diretoria de Pesquisas, Coordenação de Trabalho e Rendimento, Pesquisa Nacional por Amostra de Domicílios Contínua 2016.</a:t>
            </a:r>
            <a:endParaRPr lang="pt-BR" sz="1400" dirty="0"/>
          </a:p>
        </p:txBody>
      </p:sp>
      <p:pic>
        <p:nvPicPr>
          <p:cNvPr id="13" name="Picture 2" descr="Localização da Paraíba n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6321" y="1484784"/>
            <a:ext cx="298460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esar\Desktop\NOVA CONFORMAÇÃO MACRO - A4 - 2018.png"/>
          <p:cNvPicPr>
            <a:picLocks noChangeAspect="1" noChangeArrowheads="1"/>
          </p:cNvPicPr>
          <p:nvPr/>
        </p:nvPicPr>
        <p:blipFill>
          <a:blip r:embed="rId2" cstate="print"/>
          <a:srcRect l="4038" t="11374" r="4038" b="5711"/>
          <a:stretch>
            <a:fillRect/>
          </a:stretch>
        </p:blipFill>
        <p:spPr bwMode="auto">
          <a:xfrm>
            <a:off x="627788" y="1169771"/>
            <a:ext cx="11028759" cy="5015603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Autofit/>
          </a:bodyPr>
          <a:lstStyle/>
          <a:p>
            <a:r>
              <a:rPr lang="pt-BR" sz="3600" b="1" kern="0" dirty="0" smtClean="0"/>
              <a:t>Regionalização na Paraíba Macrorregiões de Saúde</a:t>
            </a:r>
            <a:endParaRPr lang="pt-BR" sz="3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441"/>
          <a:stretch>
            <a:fillRect/>
          </a:stretch>
        </p:blipFill>
        <p:spPr>
          <a:xfrm>
            <a:off x="0" y="1122"/>
            <a:ext cx="12192000" cy="194875"/>
          </a:xfrm>
          <a:prstGeom prst="rect">
            <a:avLst/>
          </a:prstGeom>
        </p:spPr>
      </p:pic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89"/>
          <a:stretch>
            <a:fillRect/>
          </a:stretch>
        </p:blipFill>
        <p:spPr>
          <a:xfrm flipV="1">
            <a:off x="0" y="6687832"/>
            <a:ext cx="12192000" cy="188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cesar\Desktop\NOVA CONFORMAÇÃO MACRO - BENNER - 2018.png"/>
          <p:cNvPicPr>
            <a:picLocks noChangeAspect="1" noChangeArrowheads="1"/>
          </p:cNvPicPr>
          <p:nvPr/>
        </p:nvPicPr>
        <p:blipFill>
          <a:blip r:embed="rId2" cstate="print"/>
          <a:srcRect l="2688" t="12551" r="2622" b="2989"/>
          <a:stretch>
            <a:fillRect/>
          </a:stretch>
        </p:blipFill>
        <p:spPr bwMode="auto">
          <a:xfrm>
            <a:off x="263611" y="1038393"/>
            <a:ext cx="11508259" cy="5132244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09600" y="195996"/>
            <a:ext cx="10972800" cy="738154"/>
          </a:xfrm>
        </p:spPr>
        <p:txBody>
          <a:bodyPr>
            <a:normAutofit/>
          </a:bodyPr>
          <a:lstStyle/>
          <a:p>
            <a:r>
              <a:rPr lang="pt-BR" b="1" dirty="0" smtClean="0"/>
              <a:t>Regiões de Saúde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441"/>
          <a:stretch>
            <a:fillRect/>
          </a:stretch>
        </p:blipFill>
        <p:spPr>
          <a:xfrm>
            <a:off x="0" y="1122"/>
            <a:ext cx="12192000" cy="194875"/>
          </a:xfrm>
          <a:prstGeom prst="rect">
            <a:avLst/>
          </a:prstGeom>
        </p:spPr>
      </p:pic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89"/>
          <a:stretch>
            <a:fillRect/>
          </a:stretch>
        </p:blipFill>
        <p:spPr>
          <a:xfrm flipV="1">
            <a:off x="0" y="6687832"/>
            <a:ext cx="12192000" cy="188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09" y="467228"/>
            <a:ext cx="10515600" cy="1325563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81" y="5621482"/>
            <a:ext cx="11871121" cy="111206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35758"/>
            <a:ext cx="12192000" cy="11214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5993672"/>
            <a:ext cx="2826821" cy="4618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3580" y="1347052"/>
            <a:ext cx="11749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C:\Users\Misabel\Downloads\rede_hospitalar_da_paraíba_by_cesar_augusto__farias_05_09_2019_12_31_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2237" y="1027636"/>
            <a:ext cx="9003957" cy="491019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840217" y="543697"/>
            <a:ext cx="1018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SERVIÇOS DA REDE DE ATENÇÃO À SAÚDE SOB GESTÃO PACTUADA  NA PARAÍBA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571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849" y="272388"/>
            <a:ext cx="10572795" cy="905612"/>
          </a:xfrm>
        </p:spPr>
        <p:txBody>
          <a:bodyPr>
            <a:normAutofit/>
          </a:bodyPr>
          <a:lstStyle/>
          <a:p>
            <a:r>
              <a:rPr lang="pt-BR" b="1" dirty="0" smtClean="0"/>
              <a:t> Breve descrição histórica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81" y="5621482"/>
            <a:ext cx="11871121" cy="111206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411"/>
            <a:ext cx="12192000" cy="9747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5993672"/>
            <a:ext cx="2826821" cy="46185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26594" y="2300353"/>
            <a:ext cx="1174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1274" y="1161546"/>
            <a:ext cx="1158240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2011 -Publicação da L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ei Estadual nº 9.454,de 06 de outubro de 2011, </a:t>
            </a:r>
            <a:r>
              <a:rPr lang="pt-BR" sz="2400" dirty="0" smtClean="0"/>
              <a:t>que instituiu no estado da Paraíba o Programa de Gestão Pactuada</a:t>
            </a:r>
            <a:r>
              <a:rPr lang="pt-BR" sz="2400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;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2018-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Publicação da L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ei Estadual 11.233,de 11 de dezembro de 2018, que a</a:t>
            </a:r>
            <a:r>
              <a:rPr lang="pt-BR" sz="2400" dirty="0" smtClean="0"/>
              <a:t>ltera a Lei 9.454, de 06 de outubro de 2011, que “institui o Programa Gestão Pactuada, e Dispõe sobre a Qualificação de Organizações Sociais”.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2019- Publicação do Decreto nº 39.079 de 1 de Abril de 2019, que r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egulamenta a lei Estadual nº 9.454,de 06 de outubro de,que institui o Programa de Gestão Pactuada,dispõe sobre a qualificação das Organizações Sociais e dá outras providências.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6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35758"/>
            <a:ext cx="12192000" cy="11214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5993672"/>
            <a:ext cx="2826821" cy="46185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5374" y="469549"/>
            <a:ext cx="11771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latin typeface="+mj-lt"/>
              </a:rPr>
              <a:t>Caracterização das Unidades Compartilhadas.</a:t>
            </a:r>
            <a:endParaRPr lang="pt-BR" sz="4000" b="1" dirty="0">
              <a:latin typeface="+mj-lt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5330" y="1367482"/>
            <a:ext cx="11238470" cy="480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Hospital Estadual de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Emergência e Trauma Senador Humberto Lucena: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 b="1" dirty="0" smtClean="0"/>
              <a:t>   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AutoShape 2" descr="Resultado de imagem para hospital de trau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20" name="AutoShape 4" descr="Resultado de imagem para hospital de trau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489989" y="544029"/>
            <a:ext cx="2542670" cy="147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31805" y="1861749"/>
            <a:ext cx="11648303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200" dirty="0" smtClean="0"/>
              <a:t>O complexo hospitalar tem como finalidade específica operacionalizar a gestão e execução das atividades e dos serviços de saúde de urgência e emergência em trauma.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200" dirty="0" smtClean="0"/>
              <a:t> O Hospital está capacitado para prestar assistência médica na área de traumatologia, queimados e outros serviços de urgência e emergência clínico-cirúrgica, de baixa, média e alta complexidade.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200" dirty="0" smtClean="0"/>
              <a:t>A instituição, que atende a população da grande João Pessoa e das microrregiões da Zona da Mata e do Brejo, numa área de 14 mil metros quadrados, conta com </a:t>
            </a:r>
            <a:r>
              <a:rPr lang="pt-BR" sz="2200" dirty="0" err="1" smtClean="0"/>
              <a:t>heliponto</a:t>
            </a:r>
            <a:r>
              <a:rPr lang="pt-BR" sz="2200" dirty="0" smtClean="0"/>
              <a:t> para o transporte de pacientes graves, e com aparelhos de última geração, como o tomógrafo helicoidal computadorizado, que possibilita o diagnostico rápido, preciso e eficaz no tratamento das vítimas.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9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81" y="5621482"/>
            <a:ext cx="11871121" cy="111206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54916"/>
            <a:ext cx="12192001" cy="11421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5993672"/>
            <a:ext cx="2826821" cy="46185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1274" y="1161546"/>
            <a:ext cx="1158240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1274" y="1037739"/>
            <a:ext cx="1187072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200" dirty="0" smtClean="0"/>
              <a:t>O complexo hospitalar tem como finalidade específica operacionalizar a gestão e execução das atividades e dos serviços de saúde de urgência e emergência em trauma.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200" dirty="0" smtClean="0"/>
              <a:t> O Hospital está capacitado para prestar assistência médica na área de traumatologia, queimados e outros serviços de urgência e emergência clínico-cirúrgica, de baixa, média e alta complexidade.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200" dirty="0" smtClean="0"/>
              <a:t>A instituição, que atende a população da grande João Pessoa e das microrregiões da Zona da Mata e do Brejo, numa área de 14 mil metros quadrados, conta com </a:t>
            </a:r>
            <a:r>
              <a:rPr lang="pt-BR" sz="2200" dirty="0" err="1" smtClean="0"/>
              <a:t>heliponto</a:t>
            </a:r>
            <a:r>
              <a:rPr lang="pt-BR" sz="2200" dirty="0" smtClean="0"/>
              <a:t> para o transporte de pacientes graves, e com aparelhos de última geração, como o tomógrafo helicoidal computadorizado, que possibilita o diagnostico rápido, preciso e eficaz no tratamento das vítimas.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1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81" y="5563817"/>
            <a:ext cx="11871121" cy="111206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35758"/>
            <a:ext cx="12192000" cy="11421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5993672"/>
            <a:ext cx="2826821" cy="46185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1274" y="757646"/>
            <a:ext cx="115824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3527" y="761294"/>
            <a:ext cx="7903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+mj-lt"/>
              </a:rPr>
              <a:t>Hospital Metropolitano Dom José Maria Pires</a:t>
            </a:r>
            <a:endParaRPr lang="pt-BR" sz="3200" b="1" dirty="0">
              <a:latin typeface="+mj-lt"/>
            </a:endParaRPr>
          </a:p>
        </p:txBody>
      </p:sp>
      <p:pic>
        <p:nvPicPr>
          <p:cNvPr id="6146" name="Picture 2" descr="C:\Users\adm\Desktop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9206" y="518987"/>
            <a:ext cx="2483575" cy="1721706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1274" y="1886252"/>
            <a:ext cx="1158240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/>
              <a:t> Unidade hospitalar localizada na cidade de Santa Rita, na </a:t>
            </a:r>
            <a:r>
              <a:rPr lang="pt-BR" sz="2400" u="sng" dirty="0" smtClean="0"/>
              <a:t>Região Metropolitana do</a:t>
            </a:r>
            <a:r>
              <a:rPr lang="pt-BR" sz="2400" dirty="0" smtClean="0"/>
              <a:t>, estado da </a:t>
            </a:r>
            <a:r>
              <a:rPr lang="pt-BR" sz="2400" u="sng" dirty="0" smtClean="0"/>
              <a:t>Paraíba.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/>
              <a:t> Hospital é referência nas áreas de cardiologia e neurologia e atende uma demanda que é a principal causa das mortes da população paraibana.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/>
              <a:t> Hospital possui 11 salas de cirurgias e 226 leitos, sendo 3 de Emergência, 41 leitos de Observação (Vermelha e Amarela), 125 de Enfermaria (Adulto e Pediátrico) e 60 leitos de UTI (Adulto e Pediátrico). As Unidades de Terapia Intensiva serão divididas em UTI neurocirúrgica, UTI AVC, UTI cardiológica e UTI pediátrica cardio/</a:t>
            </a:r>
            <a:r>
              <a:rPr lang="pt-BR" sz="2400" dirty="0" err="1" smtClean="0"/>
              <a:t>neuro</a:t>
            </a:r>
            <a:r>
              <a:rPr lang="pt-BR" sz="2400" dirty="0" smtClean="0"/>
              <a:t>.</a:t>
            </a:r>
            <a:endParaRPr lang="pt-BR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7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789</Words>
  <Application>Microsoft Office PowerPoint</Application>
  <PresentationFormat>Personalizar</PresentationFormat>
  <Paragraphs>78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CHAMAMENTO PÚBLICO </vt:lpstr>
      <vt:lpstr>Características sociodemográficas da Paraíba</vt:lpstr>
      <vt:lpstr>Regionalização na Paraíba Macrorregiões de Saúde</vt:lpstr>
      <vt:lpstr>Regiões de Saúde</vt:lpstr>
      <vt:lpstr> </vt:lpstr>
      <vt:lpstr> Breve descrição histórica</vt:lpstr>
      <vt:lpstr>Slide 7</vt:lpstr>
      <vt:lpstr>Slide 8</vt:lpstr>
      <vt:lpstr>Slide 9</vt:lpstr>
      <vt:lpstr> Maternidade Dr.Peregrino Filho</vt:lpstr>
      <vt:lpstr>Hospital Geral de Mamanguape</vt:lpstr>
      <vt:lpstr>Complexo Hospitalar Deputado Jandhuy Carneiro -Hospital do Bem.</vt:lpstr>
      <vt:lpstr>         </vt:lpstr>
      <vt:lpstr>   </vt:lpstr>
      <vt:lpstr>  Secretaria de Estado da Saúde  secretariodegestaohospitalar@gmail.com Gabinete (83)3211-9008/9019/9098 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Maximo Malheiros Serpa Junior</dc:creator>
  <cp:lastModifiedBy>Misabel</cp:lastModifiedBy>
  <cp:revision>53</cp:revision>
  <cp:lastPrinted>2019-01-17T13:36:01Z</cp:lastPrinted>
  <dcterms:created xsi:type="dcterms:W3CDTF">2019-01-17T11:37:40Z</dcterms:created>
  <dcterms:modified xsi:type="dcterms:W3CDTF">2019-05-09T19:11:21Z</dcterms:modified>
</cp:coreProperties>
</file>