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  <p:sldMasterId id="2147483700" r:id="rId5"/>
    <p:sldMasterId id="2147483712" r:id="rId6"/>
  </p:sldMasterIdLst>
  <p:notesMasterIdLst>
    <p:notesMasterId r:id="rId32"/>
  </p:notesMasterIdLst>
  <p:handoutMasterIdLst>
    <p:handoutMasterId r:id="rId33"/>
  </p:handoutMasterIdLst>
  <p:sldIdLst>
    <p:sldId id="258" r:id="rId7"/>
    <p:sldId id="372" r:id="rId8"/>
    <p:sldId id="379" r:id="rId9"/>
    <p:sldId id="380" r:id="rId10"/>
    <p:sldId id="381" r:id="rId11"/>
    <p:sldId id="376" r:id="rId12"/>
    <p:sldId id="365" r:id="rId13"/>
    <p:sldId id="366" r:id="rId14"/>
    <p:sldId id="367" r:id="rId15"/>
    <p:sldId id="368" r:id="rId16"/>
    <p:sldId id="369" r:id="rId17"/>
    <p:sldId id="370" r:id="rId18"/>
    <p:sldId id="356" r:id="rId19"/>
    <p:sldId id="377" r:id="rId20"/>
    <p:sldId id="357" r:id="rId21"/>
    <p:sldId id="378" r:id="rId22"/>
    <p:sldId id="349" r:id="rId23"/>
    <p:sldId id="350" r:id="rId24"/>
    <p:sldId id="352" r:id="rId25"/>
    <p:sldId id="353" r:id="rId26"/>
    <p:sldId id="355" r:id="rId27"/>
    <p:sldId id="354" r:id="rId28"/>
    <p:sldId id="386" r:id="rId29"/>
    <p:sldId id="382" r:id="rId30"/>
    <p:sldId id="371" r:id="rId31"/>
  </p:sldIdLst>
  <p:sldSz cx="9144000" cy="6858000" type="screen4x3"/>
  <p:notesSz cx="6858000" cy="9144000"/>
  <p:defaultTextStyle>
    <a:defPPr>
      <a:defRPr lang="pt-BR"/>
    </a:defPPr>
    <a:lvl1pPr marL="0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7B3"/>
    <a:srgbClr val="FFCC00"/>
    <a:srgbClr val="C5EBF3"/>
    <a:srgbClr val="4F84C5"/>
    <a:srgbClr val="2E5082"/>
    <a:srgbClr val="335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ab6666406\Desktop\MATERNIDADE%20(vers&#227;o%20final)%20-%20com%20GERESv1%20(Rede%20complementar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ab6666406\Desktop\MATERNIDADE%20(vers&#227;o%20final)%20-%20com%20GERESv1%20(Rede%20complementar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vgldc3242846\Downloads\Evolu&#231;&#227;o%20DGMMAS%20Financeiro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ados_Sec_16_06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826915427372405E-2"/>
          <c:y val="0.11580719195232336"/>
          <c:w val="0.9271615901375988"/>
          <c:h val="0.63775302546924761"/>
        </c:manualLayout>
      </c:layout>
      <c:lineChart>
        <c:grouping val="standard"/>
        <c:varyColors val="0"/>
        <c:ser>
          <c:idx val="0"/>
          <c:order val="0"/>
          <c:tx>
            <c:strRef>
              <c:f>CONSOLIDADO!$AA$6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CONSOLIDADO!$W$7:$W$12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CONSOLIDADO!$AA$7:$AA$12</c:f>
              <c:numCache>
                <c:formatCode>General</c:formatCode>
                <c:ptCount val="6"/>
                <c:pt idx="0">
                  <c:v>187</c:v>
                </c:pt>
                <c:pt idx="1">
                  <c:v>181</c:v>
                </c:pt>
                <c:pt idx="2">
                  <c:v>171</c:v>
                </c:pt>
                <c:pt idx="3">
                  <c:v>159</c:v>
                </c:pt>
                <c:pt idx="4">
                  <c:v>151</c:v>
                </c:pt>
                <c:pt idx="5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0F-472A-A444-F8016595C668}"/>
            </c:ext>
          </c:extLst>
        </c:ser>
        <c:ser>
          <c:idx val="4"/>
          <c:order val="1"/>
          <c:tx>
            <c:strRef>
              <c:f>CONSOLIDADO!$X$6</c:f>
              <c:strCache>
                <c:ptCount val="1"/>
                <c:pt idx="0">
                  <c:v>Município</c:v>
                </c:pt>
              </c:strCache>
            </c:strRef>
          </c:tx>
          <c:spPr>
            <a:ln w="38100">
              <a:solidFill>
                <a:srgbClr val="BE4B48"/>
              </a:solidFill>
            </a:ln>
          </c:spPr>
          <c:marker>
            <c:symbol val="circle"/>
            <c:size val="6"/>
            <c:spPr>
              <a:solidFill>
                <a:srgbClr val="C00000"/>
              </a:solidFill>
              <a:ln>
                <a:solidFill>
                  <a:srgbClr val="BE4B48"/>
                </a:solidFill>
              </a:ln>
            </c:spPr>
          </c:marker>
          <c:dLbls>
            <c:dLbl>
              <c:idx val="0"/>
              <c:layout>
                <c:manualLayout>
                  <c:x val="-1.429184649764936E-17"/>
                  <c:y val="-2.9998659508718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0F-472A-A444-F8016595C668}"/>
                </c:ext>
              </c:extLst>
            </c:dLbl>
            <c:dLbl>
              <c:idx val="1"/>
              <c:layout>
                <c:manualLayout>
                  <c:x val="2.8583692995298757E-17"/>
                  <c:y val="-2.2498994631539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0F-472A-A444-F8016595C668}"/>
                </c:ext>
              </c:extLst>
            </c:dLbl>
            <c:dLbl>
              <c:idx val="2"/>
              <c:layout>
                <c:manualLayout>
                  <c:x val="0"/>
                  <c:y val="-1.1249497315769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0F-472A-A444-F8016595C668}"/>
                </c:ext>
              </c:extLst>
            </c:dLbl>
            <c:dLbl>
              <c:idx val="3"/>
              <c:layout>
                <c:manualLayout>
                  <c:x val="0"/>
                  <c:y val="-2.2498994631539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0F-472A-A444-F8016595C668}"/>
                </c:ext>
              </c:extLst>
            </c:dLbl>
            <c:dLbl>
              <c:idx val="4"/>
              <c:layout>
                <c:manualLayout>
                  <c:x val="0"/>
                  <c:y val="-2.9998659508718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0F-472A-A444-F8016595C668}"/>
                </c:ext>
              </c:extLst>
            </c:dLbl>
            <c:dLbl>
              <c:idx val="5"/>
              <c:layout>
                <c:manualLayout>
                  <c:x val="0"/>
                  <c:y val="-1.4999329754359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0F-472A-A444-F8016595C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CONSOLIDADO!$W$7:$W$12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CONSOLIDADO!$X$7:$X$12</c:f>
              <c:numCache>
                <c:formatCode>General</c:formatCode>
                <c:ptCount val="6"/>
                <c:pt idx="0">
                  <c:v>166</c:v>
                </c:pt>
                <c:pt idx="1">
                  <c:v>159</c:v>
                </c:pt>
                <c:pt idx="2">
                  <c:v>149</c:v>
                </c:pt>
                <c:pt idx="3">
                  <c:v>137</c:v>
                </c:pt>
                <c:pt idx="4">
                  <c:v>130</c:v>
                </c:pt>
                <c:pt idx="5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60F-472A-A444-F8016595C668}"/>
            </c:ext>
          </c:extLst>
        </c:ser>
        <c:ser>
          <c:idx val="2"/>
          <c:order val="2"/>
          <c:tx>
            <c:strRef>
              <c:f>CONSOLIDADO!$Z$6</c:f>
              <c:strCache>
                <c:ptCount val="1"/>
                <c:pt idx="0">
                  <c:v>Rede Estadual</c:v>
                </c:pt>
              </c:strCache>
            </c:strRef>
          </c:tx>
          <c:spPr>
            <a:ln w="38100"/>
          </c:spPr>
          <c:marker>
            <c:symbol val="circle"/>
            <c:size val="5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CONSOLIDADO!$W$7:$W$12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CONSOLIDADO!$Z$7:$Z$12</c:f>
              <c:numCache>
                <c:formatCode>General</c:formatCode>
                <c:ptCount val="6"/>
                <c:pt idx="0">
                  <c:v>18</c:v>
                </c:pt>
                <c:pt idx="1">
                  <c:v>19</c:v>
                </c:pt>
                <c:pt idx="2">
                  <c:v>18</c:v>
                </c:pt>
                <c:pt idx="3">
                  <c:v>19</c:v>
                </c:pt>
                <c:pt idx="4">
                  <c:v>18</c:v>
                </c:pt>
                <c:pt idx="5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60F-472A-A444-F8016595C668}"/>
            </c:ext>
          </c:extLst>
        </c:ser>
        <c:ser>
          <c:idx val="1"/>
          <c:order val="3"/>
          <c:tx>
            <c:strRef>
              <c:f>CONSOLIDADO!$Y$6</c:f>
              <c:strCache>
                <c:ptCount val="1"/>
                <c:pt idx="0">
                  <c:v>Rede Complementar Estadual</c:v>
                </c:pt>
              </c:strCache>
            </c:strRef>
          </c:tx>
          <c:spPr>
            <a:ln w="38100">
              <a:solidFill>
                <a:srgbClr val="46AAC5"/>
              </a:solidFill>
            </a:ln>
          </c:spPr>
          <c:marker>
            <c:symbol val="circle"/>
            <c:size val="5"/>
            <c:spPr>
              <a:solidFill>
                <a:srgbClr val="1F497D">
                  <a:lumMod val="60000"/>
                  <a:lumOff val="40000"/>
                </a:srgbClr>
              </a:solidFill>
              <a:ln>
                <a:solidFill>
                  <a:srgbClr val="46AAC5"/>
                </a:solidFill>
              </a:ln>
            </c:spPr>
          </c:marker>
          <c:dPt>
            <c:idx val="3"/>
            <c:marker>
              <c:spPr>
                <a:solidFill>
                  <a:srgbClr val="558ED5"/>
                </a:solidFill>
                <a:ln>
                  <a:solidFill>
                    <a:srgbClr val="46AAC5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60F-472A-A444-F8016595C668}"/>
              </c:ext>
            </c:extLst>
          </c:dPt>
          <c:dLbls>
            <c:dLbl>
              <c:idx val="0"/>
              <c:layout>
                <c:manualLayout>
                  <c:x val="-2.3031754641641141E-2"/>
                  <c:y val="-1.5827907924907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0F-472A-A444-F8016595C668}"/>
                </c:ext>
              </c:extLst>
            </c:dLbl>
            <c:dLbl>
              <c:idx val="1"/>
              <c:layout>
                <c:manualLayout>
                  <c:x val="-1.7103375068503214E-2"/>
                  <c:y val="-1.5827907924907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0F-472A-A444-F8016595C668}"/>
                </c:ext>
              </c:extLst>
            </c:dLbl>
            <c:dLbl>
              <c:idx val="2"/>
              <c:layout>
                <c:manualLayout>
                  <c:x val="-5.246615922227151E-3"/>
                  <c:y val="-2.7717504130347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0F-472A-A444-F8016595C668}"/>
                </c:ext>
              </c:extLst>
            </c:dLbl>
            <c:dLbl>
              <c:idx val="3"/>
              <c:layout>
                <c:manualLayout>
                  <c:x val="-8.2108057087961206E-3"/>
                  <c:y val="-3.3662302233067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0F-472A-A444-F8016595C668}"/>
                </c:ext>
              </c:extLst>
            </c:dLbl>
            <c:dLbl>
              <c:idx val="4"/>
              <c:layout>
                <c:manualLayout>
                  <c:x val="-1.2657090388649619E-2"/>
                  <c:y val="-1.5827907924907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0F-472A-A444-F8016595C668}"/>
                </c:ext>
              </c:extLst>
            </c:dLbl>
            <c:dLbl>
              <c:idx val="5"/>
              <c:layout>
                <c:manualLayout>
                  <c:x val="-6.7287108155116501E-3"/>
                  <c:y val="-1.2855508873547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0F-472A-A444-F8016595C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CONSOLIDADO!$W$7:$W$12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CONSOLIDADO!$Y$7:$Y$12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60F-472A-A444-F8016595C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5379376"/>
        <c:axId val="675366864"/>
      </c:lineChart>
      <c:catAx>
        <c:axId val="67537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75366864"/>
        <c:crosses val="autoZero"/>
        <c:auto val="1"/>
        <c:lblAlgn val="ctr"/>
        <c:lblOffset val="100"/>
        <c:noMultiLvlLbl val="0"/>
      </c:catAx>
      <c:valAx>
        <c:axId val="675366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6753793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CONSOLIDADO!$F$66</c:f>
              <c:strCache>
                <c:ptCount val="1"/>
                <c:pt idx="0">
                  <c:v>TOTAL 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CONSOLIDADO!$B$67:$B$72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CONSOLIDADO!$F$67:$F$72</c:f>
              <c:numCache>
                <c:formatCode>#,##0</c:formatCode>
                <c:ptCount val="6"/>
                <c:pt idx="0">
                  <c:v>108369</c:v>
                </c:pt>
                <c:pt idx="1">
                  <c:v>104832</c:v>
                </c:pt>
                <c:pt idx="2">
                  <c:v>105581</c:v>
                </c:pt>
                <c:pt idx="3">
                  <c:v>105974</c:v>
                </c:pt>
                <c:pt idx="4">
                  <c:v>107704</c:v>
                </c:pt>
                <c:pt idx="5">
                  <c:v>104989.71428571403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2F-48A9-AAE7-37B67F371949}"/>
            </c:ext>
          </c:extLst>
        </c:ser>
        <c:ser>
          <c:idx val="4"/>
          <c:order val="1"/>
          <c:tx>
            <c:strRef>
              <c:f>CONSOLIDADO!$C$66</c:f>
              <c:strCache>
                <c:ptCount val="1"/>
                <c:pt idx="0">
                  <c:v>Município</c:v>
                </c:pt>
              </c:strCache>
            </c:strRef>
          </c:tx>
          <c:spPr>
            <a:ln w="38100">
              <a:solidFill>
                <a:srgbClr val="BE4B48"/>
              </a:solidFill>
            </a:ln>
          </c:spPr>
          <c:marker>
            <c:symbol val="circle"/>
            <c:size val="6"/>
            <c:spPr>
              <a:solidFill>
                <a:srgbClr val="BE4B48"/>
              </a:solidFill>
              <a:ln>
                <a:solidFill>
                  <a:srgbClr val="BE4B48"/>
                </a:solidFill>
              </a:ln>
            </c:spPr>
          </c:marker>
          <c:dLbls>
            <c:dLbl>
              <c:idx val="5"/>
              <c:layout>
                <c:manualLayout>
                  <c:x val="-7.2815831170939876E-3"/>
                  <c:y val="1.4110262093658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2F-48A9-AAE7-37B67F371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CONSOLIDADO!$B$67:$B$72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CONSOLIDADO!$C$67:$C$72</c:f>
              <c:numCache>
                <c:formatCode>#,##0</c:formatCode>
                <c:ptCount val="6"/>
                <c:pt idx="0">
                  <c:v>67218</c:v>
                </c:pt>
                <c:pt idx="1">
                  <c:v>58377</c:v>
                </c:pt>
                <c:pt idx="2">
                  <c:v>54013</c:v>
                </c:pt>
                <c:pt idx="3">
                  <c:v>52534</c:v>
                </c:pt>
                <c:pt idx="4">
                  <c:v>50360</c:v>
                </c:pt>
                <c:pt idx="5">
                  <c:v>44137.714285714275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2F-48A9-AAE7-37B67F371949}"/>
            </c:ext>
          </c:extLst>
        </c:ser>
        <c:ser>
          <c:idx val="2"/>
          <c:order val="2"/>
          <c:tx>
            <c:strRef>
              <c:f>CONSOLIDADO!$E$66</c:f>
              <c:strCache>
                <c:ptCount val="1"/>
                <c:pt idx="0">
                  <c:v>Rede Estadual</c:v>
                </c:pt>
              </c:strCache>
            </c:strRef>
          </c:tx>
          <c:spPr>
            <a:ln w="38100"/>
          </c:spPr>
          <c:marker>
            <c:symbol val="circle"/>
            <c:size val="5"/>
          </c:marker>
          <c:dLbls>
            <c:dLbl>
              <c:idx val="4"/>
              <c:spPr>
                <a:solidFill>
                  <a:srgbClr val="9BBB59">
                    <a:lumMod val="60000"/>
                    <a:lumOff val="40000"/>
                    <a:alpha val="61000"/>
                  </a:srgbClr>
                </a:solidFill>
              </c:spPr>
              <c:txPr>
                <a:bodyPr/>
                <a:lstStyle/>
                <a:p>
                  <a:pPr>
                    <a:defRPr sz="1200"/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12F-48A9-AAE7-37B67F371949}"/>
                </c:ext>
              </c:extLst>
            </c:dLbl>
            <c:dLbl>
              <c:idx val="5"/>
              <c:layout>
                <c:manualLayout>
                  <c:x val="-5.5365517854373643E-3"/>
                  <c:y val="-3.4322196072899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2F-48A9-AAE7-37B67F371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CONSOLIDADO!$B$67:$B$72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CONSOLIDADO!$E$67:$E$72</c:f>
              <c:numCache>
                <c:formatCode>#,##0</c:formatCode>
                <c:ptCount val="6"/>
                <c:pt idx="0">
                  <c:v>34644</c:v>
                </c:pt>
                <c:pt idx="1">
                  <c:v>39610</c:v>
                </c:pt>
                <c:pt idx="2">
                  <c:v>44342</c:v>
                </c:pt>
                <c:pt idx="3">
                  <c:v>46820</c:v>
                </c:pt>
                <c:pt idx="4">
                  <c:v>50218</c:v>
                </c:pt>
                <c:pt idx="5">
                  <c:v>53569.714285714275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12F-48A9-AAE7-37B67F371949}"/>
            </c:ext>
          </c:extLst>
        </c:ser>
        <c:ser>
          <c:idx val="1"/>
          <c:order val="3"/>
          <c:tx>
            <c:strRef>
              <c:f>CONSOLIDADO!$D$66</c:f>
              <c:strCache>
                <c:ptCount val="1"/>
                <c:pt idx="0">
                  <c:v>Rede Complementar Estado</c:v>
                </c:pt>
              </c:strCache>
            </c:strRef>
          </c:tx>
          <c:spPr>
            <a:ln w="38100">
              <a:solidFill>
                <a:srgbClr val="46AAC5"/>
              </a:solidFill>
            </a:ln>
          </c:spPr>
          <c:marker>
            <c:symbol val="circle"/>
            <c:size val="5"/>
            <c:spPr>
              <a:solidFill>
                <a:srgbClr val="46AAC5"/>
              </a:solidFill>
              <a:ln>
                <a:solidFill>
                  <a:srgbClr val="46AAC5"/>
                </a:solidFill>
              </a:ln>
            </c:spPr>
          </c:marker>
          <c:dLbls>
            <c:dLbl>
              <c:idx val="5"/>
              <c:layout>
                <c:manualLayout>
                  <c:x val="-2.0584126220187387E-2"/>
                  <c:y val="-4.0973378327708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2F-48A9-AAE7-37B67F371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CONSOLIDADO!$B$67:$B$72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CONSOLIDADO!$D$67:$D$72</c:f>
              <c:numCache>
                <c:formatCode>#,##0</c:formatCode>
                <c:ptCount val="6"/>
                <c:pt idx="0">
                  <c:v>6507</c:v>
                </c:pt>
                <c:pt idx="1">
                  <c:v>6845</c:v>
                </c:pt>
                <c:pt idx="2">
                  <c:v>7226</c:v>
                </c:pt>
                <c:pt idx="3">
                  <c:v>6620</c:v>
                </c:pt>
                <c:pt idx="4">
                  <c:v>7126</c:v>
                </c:pt>
                <c:pt idx="5">
                  <c:v>7282.2857142857147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12F-48A9-AAE7-37B67F371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5376656"/>
        <c:axId val="675377200"/>
      </c:lineChart>
      <c:catAx>
        <c:axId val="67537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75377200"/>
        <c:crosses val="autoZero"/>
        <c:auto val="1"/>
        <c:lblAlgn val="ctr"/>
        <c:lblOffset val="100"/>
        <c:noMultiLvlLbl val="0"/>
      </c:catAx>
      <c:valAx>
        <c:axId val="67537720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6753766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9994748921535278E-2"/>
          <c:y val="5.9589579915957112E-2"/>
          <c:w val="0.73966567817251438"/>
          <c:h val="0.911880093388319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Plan1!$E$13</c:f>
              <c:strCache>
                <c:ptCount val="1"/>
              </c:strCache>
            </c:strRef>
          </c:tx>
          <c:spPr>
            <a:solidFill>
              <a:srgbClr val="028EBA"/>
            </a:solidFill>
          </c:spPr>
          <c:invertIfNegative val="0"/>
          <c:dLbls>
            <c:dLbl>
              <c:idx val="5"/>
              <c:layout>
                <c:manualLayout>
                  <c:x val="2.5137631953994592E-2"/>
                  <c:y val="-4.8991470083570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03-4C0A-956B-32E130756E13}"/>
                </c:ext>
              </c:extLst>
            </c:dLbl>
            <c:dLbl>
              <c:idx val="6"/>
              <c:layout>
                <c:manualLayout>
                  <c:x val="9.044579092351672E-3"/>
                  <c:y val="-9.2410075351104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3-4C0A-956B-32E130756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Plan1!$F$12:$L$12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Plan1!$F$13:$L$13</c:f>
              <c:numCache>
                <c:formatCode>"R$"\ #,##0.00</c:formatCode>
                <c:ptCount val="7"/>
                <c:pt idx="0">
                  <c:v>4813728.26</c:v>
                </c:pt>
                <c:pt idx="1">
                  <c:v>155408422.41</c:v>
                </c:pt>
                <c:pt idx="2">
                  <c:v>293231717.26999974</c:v>
                </c:pt>
                <c:pt idx="3">
                  <c:v>433770040.11000001</c:v>
                </c:pt>
                <c:pt idx="4">
                  <c:v>523311298.95999974</c:v>
                </c:pt>
                <c:pt idx="5">
                  <c:v>708913914.22000003</c:v>
                </c:pt>
                <c:pt idx="6">
                  <c:v>737095806.99000001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03-4C0A-956B-32E130756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5365776"/>
        <c:axId val="944738544"/>
      </c:barChart>
      <c:catAx>
        <c:axId val="675365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944738544"/>
        <c:crosses val="autoZero"/>
        <c:auto val="1"/>
        <c:lblAlgn val="ctr"/>
        <c:lblOffset val="100"/>
        <c:noMultiLvlLbl val="0"/>
      </c:catAx>
      <c:valAx>
        <c:axId val="944738544"/>
        <c:scaling>
          <c:orientation val="minMax"/>
        </c:scaling>
        <c:delete val="1"/>
        <c:axPos val="b"/>
        <c:numFmt formatCode="&quot;R$&quot;\ #,##0.00" sourceLinked="1"/>
        <c:majorTickMark val="out"/>
        <c:minorTickMark val="none"/>
        <c:tickLblPos val="none"/>
        <c:crossAx val="6753657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'Sinatt (2)'!$A$2</c:f>
              <c:strCache>
                <c:ptCount val="1"/>
                <c:pt idx="0">
                  <c:v>PRODUÇÃO 06 GRANDES HOSPITAIS</c:v>
                </c:pt>
              </c:strCache>
            </c:strRef>
          </c:tx>
          <c:cat>
            <c:numRef>
              <c:f>'Sinatt (2)'!$B$1:$H$1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'Sinatt (2)'!$B$2:$H$2</c:f>
              <c:numCache>
                <c:formatCode>#,##0;[Red]#,##0</c:formatCode>
                <c:ptCount val="7"/>
                <c:pt idx="0">
                  <c:v>380471</c:v>
                </c:pt>
                <c:pt idx="1">
                  <c:v>524213</c:v>
                </c:pt>
                <c:pt idx="2">
                  <c:v>289696</c:v>
                </c:pt>
                <c:pt idx="3">
                  <c:v>250629</c:v>
                </c:pt>
                <c:pt idx="4">
                  <c:v>281461</c:v>
                </c:pt>
                <c:pt idx="5">
                  <c:v>369922</c:v>
                </c:pt>
                <c:pt idx="6">
                  <c:v>359619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F6-4418-8E29-4764C03B38F5}"/>
            </c:ext>
          </c:extLst>
        </c:ser>
        <c:ser>
          <c:idx val="1"/>
          <c:order val="1"/>
          <c:tx>
            <c:strRef>
              <c:f>'Sinatt (2)'!$A$3</c:f>
              <c:strCache>
                <c:ptCount val="1"/>
                <c:pt idx="0">
                  <c:v>PRODUÇÃO UPAS</c:v>
                </c:pt>
              </c:strCache>
            </c:strRef>
          </c:tx>
          <c:cat>
            <c:numRef>
              <c:f>'Sinatt (2)'!$B$1:$H$1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'Sinatt (2)'!$B$3:$H$3</c:f>
              <c:numCache>
                <c:formatCode>#,##0;[Red]#,##0</c:formatCode>
                <c:ptCount val="7"/>
                <c:pt idx="0">
                  <c:v>0</c:v>
                </c:pt>
                <c:pt idx="1">
                  <c:v>832603</c:v>
                </c:pt>
                <c:pt idx="2">
                  <c:v>1731077</c:v>
                </c:pt>
                <c:pt idx="3">
                  <c:v>1858563</c:v>
                </c:pt>
                <c:pt idx="4">
                  <c:v>1866481</c:v>
                </c:pt>
                <c:pt idx="5">
                  <c:v>1825691</c:v>
                </c:pt>
                <c:pt idx="6">
                  <c:v>2037432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F6-4418-8E29-4764C03B3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4734736"/>
        <c:axId val="944740176"/>
      </c:lineChart>
      <c:catAx>
        <c:axId val="94473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944740176"/>
        <c:crosses val="autoZero"/>
        <c:auto val="1"/>
        <c:lblAlgn val="ctr"/>
        <c:lblOffset val="100"/>
        <c:noMultiLvlLbl val="0"/>
      </c:catAx>
      <c:valAx>
        <c:axId val="944740176"/>
        <c:scaling>
          <c:orientation val="minMax"/>
        </c:scaling>
        <c:delete val="0"/>
        <c:axPos val="l"/>
        <c:numFmt formatCode="#,##0;[Red]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9447347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0.55381</cdr:x>
      <cdr:y>0.58333</cdr:y>
    </cdr:from>
    <cdr:to>
      <cdr:x>1</cdr:x>
      <cdr:y>0.99915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1F9BBCA8-6AA1-4D16-BB40-3AF7581B792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45581" y="3024336"/>
          <a:ext cx="3823371" cy="215585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1FDF9-83E2-4C83-917F-A49410097065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EDBEC-2F7F-42FF-9DDB-93AA8E4E4A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86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59789-66F0-4762-B794-A269AE17A9A7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2FAA2-FCFB-414A-83E3-94FB51AFD0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D5BFC1F-F94A-4CB4-B489-FF2A3D7C7EA7}" type="slidenum">
              <a:rPr lang="pt-BR" altLang="pt-BR" smtClean="0">
                <a:solidFill>
                  <a:prstClr val="white"/>
                </a:solidFill>
                <a:latin typeface="Calibri" pitchFamily="34" charset="0"/>
                <a:cs typeface="Segoe UI" pitchFamily="34" charset="0"/>
              </a:rPr>
              <a:pPr/>
              <a:t>2</a:t>
            </a:fld>
            <a:endParaRPr lang="pt-BR" altLang="pt-BR">
              <a:solidFill>
                <a:prstClr val="white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089" y="8685103"/>
            <a:ext cx="2968151" cy="452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4900" tIns="42292" rIns="84900" bIns="42292" anchor="b"/>
          <a:lstStyle/>
          <a:p>
            <a:pPr algn="r" defTabSz="393705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ABB7662A-1841-4A50-9224-AA93E3048A22}" type="slidenum">
              <a:rPr lang="pt-BR" altLang="pt-BR" sz="1100">
                <a:solidFill>
                  <a:srgbClr val="000000"/>
                </a:solidFill>
                <a:ea typeface="Microsoft YaHei" pitchFamily="34" charset="-122"/>
                <a:cs typeface="Segoe UI" pitchFamily="34" charset="0"/>
              </a:rPr>
              <a:pPr algn="r" defTabSz="393705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</a:t>
            </a:fld>
            <a:endParaRPr lang="pt-BR" altLang="pt-BR" sz="1100" dirty="0">
              <a:solidFill>
                <a:srgbClr val="000000"/>
              </a:solidFill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solidFill>
            <a:srgbClr val="FFFFFF"/>
          </a:solidFill>
          <a:ln/>
        </p:spPr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685512" y="4343231"/>
            <a:ext cx="5486976" cy="41137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pPr defTabSz="393705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altLang="pt-BR" dirty="0">
              <a:solidFill>
                <a:prstClr val="white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3884088" y="8686460"/>
            <a:ext cx="297247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27" tIns="45764" rIns="91527" bIns="45764" anchor="b"/>
          <a:lstStyle/>
          <a:p>
            <a:pPr algn="r" defTabSz="393705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7336CF4E-9A81-4A33-BCFE-BEB5CDAAC3FC}" type="slidenum">
              <a:rPr lang="pt-BR" altLang="pt-BR" sz="1200">
                <a:solidFill>
                  <a:srgbClr val="000000"/>
                </a:solidFill>
                <a:ea typeface="Microsoft YaHei" pitchFamily="34" charset="-122"/>
              </a:rPr>
              <a:pPr algn="r" defTabSz="393705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</a:t>
            </a:fld>
            <a:endParaRPr lang="pt-BR" altLang="pt-BR" sz="1200" dirty="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pPr defTabSz="393705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altLang="pt-BR" dirty="0">
              <a:solidFill>
                <a:prstClr val="white"/>
              </a:solidFill>
              <a:latin typeface="Arial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6201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11</a:t>
            </a:fld>
            <a:endParaRPr lang="pt-B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85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12</a:t>
            </a:fld>
            <a:endParaRPr lang="pt-B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38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/>
              <a:pPr/>
              <a:t>13</a:t>
            </a:fld>
            <a:endParaRPr lang="pt-BR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13</a:t>
            </a:fld>
            <a:endParaRPr lang="pt-BR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99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defTabSz="914400"/>
            <a:endParaRPr lang="pt-BR">
              <a:solidFill>
                <a:prstClr val="black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 defTabSz="914400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</a:rPr>
              <a:pPr algn="r" defTabSz="914400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14</a:t>
            </a:fld>
            <a:endParaRPr lang="pt-B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52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/>
              <a:pPr/>
              <a:t>15</a:t>
            </a:fld>
            <a:endParaRPr lang="pt-BR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15</a:t>
            </a:fld>
            <a:endParaRPr lang="pt-BR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2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defTabSz="914400"/>
            <a:endParaRPr lang="pt-BR">
              <a:solidFill>
                <a:prstClr val="black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 defTabSz="914400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</a:rPr>
              <a:pPr algn="r" defTabSz="914400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16</a:t>
            </a:fld>
            <a:endParaRPr lang="pt-B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03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/>
              <a:pPr/>
              <a:t>17</a:t>
            </a:fld>
            <a:endParaRPr lang="pt-BR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17</a:t>
            </a:fld>
            <a:endParaRPr lang="pt-BR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7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/>
              <a:pPr/>
              <a:t>18</a:t>
            </a:fld>
            <a:endParaRPr lang="pt-BR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18</a:t>
            </a:fld>
            <a:endParaRPr lang="pt-BR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85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/>
              <a:pPr/>
              <a:t>19</a:t>
            </a:fld>
            <a:endParaRPr lang="pt-BR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19</a:t>
            </a:fld>
            <a:endParaRPr lang="pt-BR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37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/>
              <a:pPr/>
              <a:t>20</a:t>
            </a:fld>
            <a:endParaRPr lang="pt-BR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20</a:t>
            </a:fld>
            <a:endParaRPr lang="pt-BR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6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408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/>
              <a:pPr/>
              <a:t>21</a:t>
            </a:fld>
            <a:endParaRPr lang="pt-BR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21</a:t>
            </a:fld>
            <a:endParaRPr lang="pt-BR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78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/>
              <a:pPr/>
              <a:t>22</a:t>
            </a:fld>
            <a:endParaRPr lang="pt-BR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22</a:t>
            </a:fld>
            <a:endParaRPr lang="pt-BR" sz="1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" name="Espaço Reservado para Anotações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2155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/>
              <a:pPr/>
              <a:t>23</a:t>
            </a:fld>
            <a:endParaRPr lang="pt-BR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23</a:t>
            </a:fld>
            <a:endParaRPr lang="pt-BR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10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/>
              <a:pPr/>
              <a:t>24</a:t>
            </a:fld>
            <a:endParaRPr lang="pt-BR" dirty="0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9" y="4343705"/>
            <a:ext cx="5485806" cy="41138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5839" tIns="42920" rIns="85839" bIns="42920" anchor="ctr"/>
          <a:lstStyle/>
          <a:p>
            <a:endParaRPr lang="pt-BR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6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909" tIns="45285" rIns="90909" bIns="45285" anchor="b"/>
          <a:lstStyle/>
          <a:p>
            <a:pPr algn="r">
              <a:tabLst>
                <a:tab pos="0" algn="l"/>
                <a:tab pos="420254" algn="l"/>
                <a:tab pos="841999" algn="l"/>
                <a:tab pos="1263742" algn="l"/>
                <a:tab pos="1685486" algn="l"/>
                <a:tab pos="2107230" algn="l"/>
                <a:tab pos="2528974" algn="l"/>
                <a:tab pos="2950717" algn="l"/>
                <a:tab pos="3372462" algn="l"/>
                <a:tab pos="3794205" algn="l"/>
                <a:tab pos="4215950" algn="l"/>
                <a:tab pos="4637694" algn="l"/>
                <a:tab pos="5059438" algn="l"/>
                <a:tab pos="5481182" algn="l"/>
                <a:tab pos="5902926" algn="l"/>
                <a:tab pos="6324670" algn="l"/>
                <a:tab pos="6746414" algn="l"/>
                <a:tab pos="7168157" algn="l"/>
                <a:tab pos="7589902" algn="l"/>
                <a:tab pos="8011645" algn="l"/>
                <a:tab pos="8433390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20254" algn="l"/>
                  <a:tab pos="841999" algn="l"/>
                  <a:tab pos="1263742" algn="l"/>
                  <a:tab pos="1685486" algn="l"/>
                  <a:tab pos="2107230" algn="l"/>
                  <a:tab pos="2528974" algn="l"/>
                  <a:tab pos="2950717" algn="l"/>
                  <a:tab pos="3372462" algn="l"/>
                  <a:tab pos="3794205" algn="l"/>
                  <a:tab pos="4215950" algn="l"/>
                  <a:tab pos="4637694" algn="l"/>
                  <a:tab pos="5059438" algn="l"/>
                  <a:tab pos="5481182" algn="l"/>
                  <a:tab pos="5902926" algn="l"/>
                  <a:tab pos="6324670" algn="l"/>
                  <a:tab pos="6746414" algn="l"/>
                  <a:tab pos="7168157" algn="l"/>
                  <a:tab pos="7589902" algn="l"/>
                  <a:tab pos="8011645" algn="l"/>
                  <a:tab pos="8433390" algn="l"/>
                </a:tabLst>
              </a:pPr>
              <a:t>24</a:t>
            </a:fld>
            <a:endParaRPr lang="pt-BR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68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373352B-A8B1-42F4-83F4-EAB72691B8CB}" type="slidenum">
              <a:rPr lang="pt-BR" smtClean="0">
                <a:solidFill>
                  <a:prstClr val="white"/>
                </a:solidFill>
                <a:latin typeface="Calibri" pitchFamily="34" charset="0"/>
                <a:cs typeface="Segoe UI" pitchFamily="34" charset="0"/>
              </a:rPr>
              <a:pPr/>
              <a:t>25</a:t>
            </a:fld>
            <a:endParaRPr lang="pt-BR">
              <a:solidFill>
                <a:prstClr val="white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solidFill>
            <a:srgbClr val="FFFFFF"/>
          </a:solidFill>
          <a:ln/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6099" y="4343704"/>
            <a:ext cx="5485805" cy="4113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6491" tIns="43245" rIns="86491" bIns="43245" anchor="ctr"/>
          <a:lstStyle/>
          <a:p>
            <a:pPr defTabSz="42490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dirty="0">
              <a:solidFill>
                <a:prstClr val="white"/>
              </a:solidFill>
              <a:latin typeface="Arial" charset="0"/>
              <a:ea typeface="Microsoft YaHei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0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2851768-DFF2-49E3-A20D-EB922F4EC675}" type="slidenum">
              <a:rPr lang="pt-BR" smtClean="0">
                <a:latin typeface="Calibri" pitchFamily="34" charset="0"/>
                <a:ea typeface="Microsoft YaHei" pitchFamily="34" charset="-122"/>
                <a:cs typeface="Segoe UI" pitchFamily="34" charset="0"/>
              </a:rPr>
              <a:pPr/>
              <a:t>4</a:t>
            </a:fld>
            <a:endParaRPr lang="pt-BR">
              <a:latin typeface="Calibri" pitchFamily="34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01" tIns="45630" rIns="91601" bIns="45630" anchor="b"/>
          <a:lstStyle/>
          <a:p>
            <a:pPr algn="r">
              <a:buSzPct val="10000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4B515F49-BEB5-4655-B810-091BB1D9E689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4</a:t>
            </a:fld>
            <a:endParaRPr lang="pt-BR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9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2851768-DFF2-49E3-A20D-EB922F4EC675}" type="slidenum">
              <a:rPr lang="pt-BR" smtClean="0">
                <a:latin typeface="Calibri" pitchFamily="34" charset="0"/>
                <a:ea typeface="Microsoft YaHei" pitchFamily="34" charset="-122"/>
                <a:cs typeface="Segoe UI" pitchFamily="34" charset="0"/>
              </a:rPr>
              <a:pPr/>
              <a:t>5</a:t>
            </a:fld>
            <a:endParaRPr lang="pt-BR">
              <a:latin typeface="Calibri" pitchFamily="34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01" tIns="45630" rIns="91601" bIns="45630" anchor="b"/>
          <a:lstStyle/>
          <a:p>
            <a:pPr algn="r">
              <a:buSzPct val="10000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4B515F49-BEB5-4655-B810-091BB1D9E689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5</a:t>
            </a:fld>
            <a:endParaRPr lang="pt-BR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8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D5BFC1F-F94A-4CB4-B489-FF2A3D7C7EA7}" type="slidenum">
              <a:rPr lang="pt-BR" altLang="pt-BR" smtClean="0">
                <a:solidFill>
                  <a:prstClr val="white"/>
                </a:solidFill>
                <a:latin typeface="Calibri" pitchFamily="34" charset="0"/>
                <a:cs typeface="Segoe UI" pitchFamily="34" charset="0"/>
              </a:rPr>
              <a:pPr/>
              <a:t>6</a:t>
            </a:fld>
            <a:endParaRPr lang="pt-BR" altLang="pt-BR">
              <a:solidFill>
                <a:prstClr val="white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089" y="8685103"/>
            <a:ext cx="2968151" cy="452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4900" tIns="42292" rIns="84900" bIns="42292" anchor="b"/>
          <a:lstStyle/>
          <a:p>
            <a:pPr algn="r" defTabSz="393665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ABB7662A-1841-4A50-9224-AA93E3048A22}" type="slidenum">
              <a:rPr lang="pt-BR" altLang="pt-BR" sz="1100">
                <a:solidFill>
                  <a:srgbClr val="000000"/>
                </a:solidFill>
                <a:ea typeface="Microsoft YaHei" pitchFamily="34" charset="-122"/>
                <a:cs typeface="Segoe UI" pitchFamily="34" charset="0"/>
              </a:rPr>
              <a:pPr algn="r" defTabSz="393665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6</a:t>
            </a:fld>
            <a:endParaRPr lang="pt-BR" altLang="pt-BR" sz="1100" dirty="0">
              <a:solidFill>
                <a:srgbClr val="000000"/>
              </a:solidFill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solidFill>
            <a:srgbClr val="FFFFFF"/>
          </a:solidFill>
          <a:ln/>
        </p:spPr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685512" y="4343231"/>
            <a:ext cx="5486976" cy="41137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pPr defTabSz="393665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altLang="pt-BR" dirty="0">
              <a:solidFill>
                <a:prstClr val="white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3884088" y="8686460"/>
            <a:ext cx="297247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27" tIns="45764" rIns="91527" bIns="45764" anchor="b"/>
          <a:lstStyle/>
          <a:p>
            <a:pPr algn="r" defTabSz="393665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7336CF4E-9A81-4A33-BCFE-BEB5CDAAC3FC}" type="slidenum">
              <a:rPr lang="pt-BR" altLang="pt-BR" sz="1200">
                <a:solidFill>
                  <a:srgbClr val="000000"/>
                </a:solidFill>
                <a:ea typeface="Microsoft YaHei" pitchFamily="34" charset="-122"/>
              </a:rPr>
              <a:pPr algn="r" defTabSz="393665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6</a:t>
            </a:fld>
            <a:endParaRPr lang="pt-BR" altLang="pt-BR" sz="1200" dirty="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pPr defTabSz="393665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altLang="pt-BR" dirty="0">
              <a:solidFill>
                <a:prstClr val="white"/>
              </a:solidFill>
              <a:latin typeface="Arial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101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7</a:t>
            </a:fld>
            <a:endParaRPr lang="pt-B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3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8</a:t>
            </a:fld>
            <a:endParaRPr lang="pt-B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2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9</a:t>
            </a:fld>
            <a:endParaRPr lang="pt-B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29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BFE390-5A68-4D19-9D52-4C0193ADFB32}" type="slidenum">
              <a:rPr lang="pt-BR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601" tIns="45630" rIns="91601" bIns="45630" anchor="b"/>
          <a:lstStyle/>
          <a:p>
            <a:pPr algn="r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</a:pPr>
            <a:fld id="{362AF6D3-3399-4DCE-8EBA-EA1833541E74}" type="slidenum">
              <a:rPr lang="pt-BR" sz="1200">
                <a:solidFill>
                  <a:srgbClr val="000000"/>
                </a:solidFill>
              </a:rPr>
              <a:pPr algn="r">
                <a:tabLst>
                  <a:tab pos="0" algn="l"/>
                  <a:tab pos="423456" algn="l"/>
                  <a:tab pos="848414" algn="l"/>
                  <a:tab pos="1273371" algn="l"/>
                  <a:tab pos="1698328" algn="l"/>
                  <a:tab pos="2123285" algn="l"/>
                  <a:tab pos="2548243" algn="l"/>
                  <a:tab pos="2973200" algn="l"/>
                  <a:tab pos="3398158" algn="l"/>
                  <a:tab pos="3823115" algn="l"/>
                  <a:tab pos="4248073" algn="l"/>
                  <a:tab pos="4673030" algn="l"/>
                  <a:tab pos="5097988" algn="l"/>
                  <a:tab pos="5522945" algn="l"/>
                  <a:tab pos="5947902" algn="l"/>
                  <a:tab pos="6372859" algn="l"/>
                  <a:tab pos="6797817" algn="l"/>
                  <a:tab pos="7222774" algn="l"/>
                  <a:tab pos="7647732" algn="l"/>
                  <a:tab pos="8072689" algn="l"/>
                  <a:tab pos="8497647" algn="l"/>
                </a:tabLst>
              </a:pPr>
              <a:t>10</a:t>
            </a:fld>
            <a:endParaRPr lang="pt-B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3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3E61-B45C-4162-92A3-CE9196E70A7A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5621-FFF5-4B91-9185-53C1E07E1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3E61-B45C-4162-92A3-CE9196E70A7A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5621-FFF5-4B91-9185-53C1E07E1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3E61-B45C-4162-92A3-CE9196E70A7A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5621-FFF5-4B91-9185-53C1E07E1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10" tIns="45706" rIns="91410" bIns="45706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410" tIns="45706" rIns="91410" bIns="45706"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91410" tIns="45706" rIns="91410" bIns="45706"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91410" tIns="45706" rIns="91410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91410" tIns="45706" rIns="91410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10" tIns="45706" rIns="91410" bIns="45706"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3E61-B45C-4162-92A3-CE9196E70A7A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5621-FFF5-4B91-9185-53C1E07E1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10" tIns="45706" rIns="91410" bIns="45706"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91410" tIns="45706" rIns="91410" bIns="45706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  <a:prstGeom prst="rect">
            <a:avLst/>
          </a:prstGeom>
        </p:spPr>
        <p:txBody>
          <a:bodyPr vert="eaVert" lIns="91410" tIns="45706" rIns="91410" bIns="45706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 lIns="91410" tIns="45706" rIns="91410" bIns="45706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420" tIns="45711" rIns="91420" bIns="45711"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91420" tIns="45711" rIns="91420" bIns="45711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3E61-B45C-4162-92A3-CE9196E70A7A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5621-FFF5-4B91-9185-53C1E07E1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0" tIns="45711" rIns="91420" bIns="45711"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0" tIns="45711" rIns="91420" bIns="45711"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1FD1-950D-4A17-9499-7DF59D0F7C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F6593-38CA-4226-8C93-395A0611B9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4E407-0B1D-41E2-B722-DF87038449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397481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397481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A13E8-5775-4B37-85D3-5BF99D58B5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D9342-87CD-4A4D-B339-570B84E8CB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198F-D51B-4F5B-8706-02398C1ED8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3E61-B45C-4162-92A3-CE9196E70A7A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5621-FFF5-4B91-9185-53C1E07E1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BB1-32BF-4E07-8402-9A707E908B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194A6-FD16-4CB6-A86D-50A35F8F71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C96AE-E5D1-49FD-866D-75B889DA05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E897D-8B36-4E9D-8D74-C9DAC04E24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5440" y="273631"/>
            <a:ext cx="2056320" cy="530551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6480" y="273631"/>
            <a:ext cx="6030720" cy="530551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0FD5A-B8A6-48E0-B5CA-E67E6BE5E0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FundoTitulo_2014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3"/>
          <p:cNvPicPr>
            <a:picLocks noChangeAspect="1" noChangeArrowheads="1"/>
          </p:cNvPicPr>
          <p:nvPr userDrawn="1"/>
        </p:nvPicPr>
        <p:blipFill>
          <a:blip r:embed="rId3" cstate="print"/>
          <a:srcRect t="13094" b="17073"/>
          <a:stretch>
            <a:fillRect/>
          </a:stretch>
        </p:blipFill>
        <p:spPr bwMode="auto">
          <a:xfrm>
            <a:off x="6945313" y="6094414"/>
            <a:ext cx="21907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380" tIns="45692" rIns="91380" bIns="45692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91380" tIns="45692" rIns="91380" bIns="4569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5CCD9-AD1C-4CDB-AE52-95075FA036C8}" type="datetimeFigureOut">
              <a:rPr lang="pt-BR" smtClean="0">
                <a:solidFill>
                  <a:prstClr val="black"/>
                </a:solidFill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03/11/2021</a:t>
            </a:fld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AD4976-E98A-40C8-8714-68E0267C25F3}" type="slidenum">
              <a:rPr lang="pt-BR" altLang="pt-BR" smtClean="0">
                <a:solidFill>
                  <a:prstClr val="black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prstClr val="black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D2545-28F7-4F48-AFEA-37EB567142BB}" type="datetimeFigureOut">
              <a:rPr lang="pt-BR" smtClean="0">
                <a:solidFill>
                  <a:prstClr val="black"/>
                </a:solidFill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03/11/2021</a:t>
            </a:fld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EF2953-465B-476A-9F09-DDADE5121E58}" type="slidenum">
              <a:rPr lang="pt-BR" altLang="pt-BR" smtClean="0">
                <a:solidFill>
                  <a:prstClr val="black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prstClr val="black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380" tIns="45692" rIns="91380" bIns="45692"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380" tIns="45692" rIns="91380" bIns="45692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4D820-0FA7-46BE-8CC8-93A09196E8D5}" type="datetimeFigureOut">
              <a:rPr lang="pt-BR" smtClean="0">
                <a:solidFill>
                  <a:prstClr val="black"/>
                </a:solidFill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03/11/2021</a:t>
            </a:fld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3FBFD-79A1-4295-801F-5D4D7724AEB2}" type="slidenum">
              <a:rPr lang="pt-BR" altLang="pt-BR" smtClean="0">
                <a:solidFill>
                  <a:prstClr val="black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prstClr val="black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80" tIns="45692" rIns="91380" bIns="45692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91380" tIns="45692" rIns="91380" bIns="4569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91380" tIns="45692" rIns="91380" bIns="4569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5D8D6F-F256-4D9A-993E-A8B2F70C3E1C}" type="datetimeFigureOut">
              <a:rPr lang="pt-BR" smtClean="0">
                <a:solidFill>
                  <a:prstClr val="black"/>
                </a:solidFill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03/11/2021</a:t>
            </a:fld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F1999-A02C-44C3-B5EA-2A1E59BB63E3}" type="slidenum">
              <a:rPr lang="pt-BR" altLang="pt-BR" smtClean="0">
                <a:solidFill>
                  <a:prstClr val="black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prstClr val="black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80" tIns="45692" rIns="91380" bIns="45692"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91380" tIns="45692" rIns="91380" bIns="45692"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80" tIns="45692" rIns="91380" bIns="4569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91380" tIns="45692" rIns="91380" bIns="45692"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380" tIns="45692" rIns="91380" bIns="4569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D8E7C-26A6-4EEA-B236-B1E861200205}" type="datetimeFigureOut">
              <a:rPr lang="pt-BR" smtClean="0">
                <a:solidFill>
                  <a:prstClr val="black"/>
                </a:solidFill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03/11/2021</a:t>
            </a:fld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89C44-10F1-49F3-B484-E5190199D983}" type="slidenum">
              <a:rPr lang="pt-BR" altLang="pt-BR" smtClean="0">
                <a:solidFill>
                  <a:prstClr val="black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prstClr val="black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3E61-B45C-4162-92A3-CE9196E70A7A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5621-FFF5-4B91-9185-53C1E07E1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80" tIns="45692" rIns="91380" bIns="45692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7BDE4F-D99E-44B3-997A-78595BA3559E}" type="datetimeFigureOut">
              <a:rPr lang="pt-BR" smtClean="0">
                <a:solidFill>
                  <a:prstClr val="black"/>
                </a:solidFill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03/11/2021</a:t>
            </a:fld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FA594-820A-4427-91FC-32591728597E}" type="slidenum">
              <a:rPr lang="pt-BR" altLang="pt-BR" smtClean="0">
                <a:solidFill>
                  <a:prstClr val="black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prstClr val="black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1514B-06B2-4FC5-BDE2-F8C6B0BB2290}" type="datetimeFigureOut">
              <a:rPr lang="pt-BR" smtClean="0">
                <a:solidFill>
                  <a:prstClr val="black"/>
                </a:solidFill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03/11/2021</a:t>
            </a:fld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92919C-12E4-4072-83B6-C1F42CC7CF8C}" type="slidenum">
              <a:rPr lang="pt-BR" altLang="pt-BR" smtClean="0">
                <a:solidFill>
                  <a:prstClr val="black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prstClr val="black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380" tIns="45692" rIns="91380" bIns="45692"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  <a:prstGeom prst="rect">
            <a:avLst/>
          </a:prstGeom>
        </p:spPr>
        <p:txBody>
          <a:bodyPr lIns="91380" tIns="45692" rIns="91380" bIns="4569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 lIns="91380" tIns="45692" rIns="91380" bIns="45692"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4E44A-FEB4-42D9-917F-971F6DA541A3}" type="datetimeFigureOut">
              <a:rPr lang="pt-BR" smtClean="0">
                <a:solidFill>
                  <a:prstClr val="black"/>
                </a:solidFill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03/11/2021</a:t>
            </a:fld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405A0E-48E2-4C40-8253-E105C3AD3349}" type="slidenum">
              <a:rPr lang="pt-BR" altLang="pt-BR" smtClean="0">
                <a:solidFill>
                  <a:prstClr val="black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prstClr val="black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380" tIns="45692" rIns="91380" bIns="45692"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80" tIns="45692" rIns="91380" bIns="45692" rtlCol="0">
            <a:normAutofit/>
          </a:bodyPr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80" tIns="45692" rIns="91380" bIns="45692"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416ED-5C85-4CDE-B829-2DC69DC3E06C}" type="datetimeFigureOut">
              <a:rPr lang="pt-BR" smtClean="0">
                <a:solidFill>
                  <a:prstClr val="black"/>
                </a:solidFill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03/11/2021</a:t>
            </a:fld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EC08-5DA7-4A95-89FB-39C9B0439E4E}" type="slidenum">
              <a:rPr lang="pt-BR" altLang="pt-BR" smtClean="0">
                <a:solidFill>
                  <a:prstClr val="black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prstClr val="black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80" tIns="45692" rIns="91380" bIns="45692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91380" tIns="45692" rIns="91380" bIns="45692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8C2EC0-80C9-48FF-8973-B825043C6BFC}" type="datetimeFigureOut">
              <a:rPr lang="pt-BR" smtClean="0">
                <a:solidFill>
                  <a:prstClr val="black"/>
                </a:solidFill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03/11/2021</a:t>
            </a:fld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3200E-171B-497C-BFD8-39DC05F0D0DA}" type="slidenum">
              <a:rPr lang="pt-BR" altLang="pt-BR" smtClean="0">
                <a:solidFill>
                  <a:prstClr val="black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prstClr val="black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  <a:prstGeom prst="rect">
            <a:avLst/>
          </a:prstGeom>
        </p:spPr>
        <p:txBody>
          <a:bodyPr vert="eaVert" lIns="91380" tIns="45692" rIns="91380" bIns="45692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 lIns="91380" tIns="45692" rIns="91380" bIns="45692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43365-3B0D-4E6D-A352-CFA7110291A5}" type="datetimeFigureOut">
              <a:rPr lang="pt-BR" smtClean="0">
                <a:solidFill>
                  <a:prstClr val="black"/>
                </a:solidFill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03/11/2021</a:t>
            </a:fld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80" tIns="45692" rIns="91380" bIns="45692"/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ea typeface="Microsoft YaHei" pitchFamily="34" charset="-122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defTabSz="829022" eaLnBrk="1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38BE4E-29D7-42EF-B23F-652B8F93850C}" type="slidenum">
              <a:rPr lang="pt-BR" altLang="pt-BR" smtClean="0">
                <a:solidFill>
                  <a:prstClr val="black"/>
                </a:solidFill>
                <a:ea typeface="Microsoft YaHei" pitchFamily="34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dirty="0">
              <a:solidFill>
                <a:prstClr val="black"/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3E61-B45C-4162-92A3-CE9196E70A7A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5621-FFF5-4B91-9185-53C1E07E1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3E61-B45C-4162-92A3-CE9196E70A7A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5621-FFF5-4B91-9185-53C1E07E1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3E61-B45C-4162-92A3-CE9196E70A7A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5621-FFF5-4B91-9185-53C1E07E1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3E61-B45C-4162-92A3-CE9196E70A7A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5621-FFF5-4B91-9185-53C1E07E1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3E61-B45C-4162-92A3-CE9196E70A7A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45621-FFF5-4B91-9185-53C1E07E1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9144000" cy="1079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 t="13097" b="17084"/>
          <a:stretch>
            <a:fillRect/>
          </a:stretch>
        </p:blipFill>
        <p:spPr bwMode="auto">
          <a:xfrm>
            <a:off x="6945313" y="6094414"/>
            <a:ext cx="2190750" cy="730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4912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719" indent="-285660" algn="ctr" defTabSz="44912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2646" indent="-228529" algn="ctr" defTabSz="44912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599702" indent="-228529" algn="ctr" defTabSz="44912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6760" indent="-228529" algn="ctr" defTabSz="44912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3818" indent="-228529" algn="ctr" defTabSz="44912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0876" indent="-228529" algn="ctr" defTabSz="44912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7934" indent="-228529" algn="ctr" defTabSz="44912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4991" indent="-228529" algn="ctr" defTabSz="44912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793" indent="-342793" algn="l" defTabSz="449124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719" indent="-285660" algn="l" defTabSz="449124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2646" indent="-228529" algn="l" defTabSz="449124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599702" indent="-228529" algn="l" defTabSz="449124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6760" indent="-228529" algn="l" defTabSz="449124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3818" indent="-228529" algn="l" defTabSz="449124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0876" indent="-228529" algn="l" defTabSz="449124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7934" indent="-228529" algn="l" defTabSz="449124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4991" indent="-228529" algn="l" defTabSz="449124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914400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/>
          <a:srcRect t="13097" b="17084"/>
          <a:stretch>
            <a:fillRect/>
          </a:stretch>
        </p:blipFill>
        <p:spPr bwMode="auto">
          <a:xfrm>
            <a:off x="6945313" y="6094414"/>
            <a:ext cx="2190750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491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1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1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1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1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079" indent="-228553" algn="ctr" defTabSz="4491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184" indent="-228553" algn="ctr" defTabSz="4491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8289" indent="-228553" algn="ctr" defTabSz="4491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5394" indent="-228553" algn="ctr" defTabSz="4491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829" indent="-342829" algn="l" defTabSz="449171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796" indent="-285690" algn="l" defTabSz="449171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2764" indent="-228553" algn="l" defTabSz="449171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599868" indent="-228553" algn="l" defTabSz="449171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6974" indent="-228553" algn="l" defTabSz="449171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079" indent="-228553" algn="l" defTabSz="449171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184" indent="-228553" algn="l" defTabSz="449171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8289" indent="-228553" algn="l" defTabSz="449171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5394" indent="-228553" algn="l" defTabSz="449171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"/>
            <a:ext cx="9144000" cy="108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 cstate="print"/>
          <a:srcRect t="13097" b="17084"/>
          <a:stretch>
            <a:fillRect/>
          </a:stretch>
        </p:blipFill>
        <p:spPr bwMode="auto">
          <a:xfrm>
            <a:off x="6945121" y="6094723"/>
            <a:ext cx="2190240" cy="730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3974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56484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18" tIns="41460" rIns="82918" bIns="41460" anchor="ctr"/>
          <a:lstStyle/>
          <a:p>
            <a:pPr defTabSz="407399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126240" y="6247376"/>
            <a:ext cx="289584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18" tIns="41460" rIns="82918" bIns="41460" anchor="ctr"/>
          <a:lstStyle/>
          <a:p>
            <a:pPr defTabSz="407399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4880" y="6247379"/>
            <a:ext cx="2126880" cy="46948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SzPct val="45000"/>
              <a:buFont typeface="Wingdings" charset="2"/>
              <a:buNone/>
              <a:defRPr sz="13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 defTabSz="407399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fld id="{4280145E-CE6C-4956-97C8-3A6264D28C45}" type="slidenum">
              <a:rPr lang="pt-BR"/>
              <a:pPr defTabSz="407399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0739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39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000000"/>
          </a:solidFill>
          <a:latin typeface="Calibri" pitchFamily="32" charset="0"/>
          <a:ea typeface="Microsoft YaHei" pitchFamily="32" charset="-122"/>
        </a:defRPr>
      </a:lvl2pPr>
      <a:lvl3pPr algn="ctr" defTabSz="40739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000000"/>
          </a:solidFill>
          <a:latin typeface="Calibri" pitchFamily="32" charset="0"/>
          <a:ea typeface="Microsoft YaHei" pitchFamily="32" charset="-122"/>
        </a:defRPr>
      </a:lvl3pPr>
      <a:lvl4pPr algn="ctr" defTabSz="40739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000000"/>
          </a:solidFill>
          <a:latin typeface="Calibri" pitchFamily="32" charset="0"/>
          <a:ea typeface="Microsoft YaHei" pitchFamily="32" charset="-122"/>
        </a:defRPr>
      </a:lvl4pPr>
      <a:lvl5pPr algn="ctr" defTabSz="40739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000000"/>
          </a:solidFill>
          <a:latin typeface="Calibri" pitchFamily="32" charset="0"/>
          <a:ea typeface="Microsoft YaHei" pitchFamily="32" charset="-122"/>
        </a:defRPr>
      </a:lvl5pPr>
      <a:lvl6pPr marL="2280285" indent="-207299" algn="ctr" defTabSz="40739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pitchFamily="32" charset="-122"/>
        </a:defRPr>
      </a:lvl6pPr>
      <a:lvl7pPr marL="2694882" indent="-207299" algn="ctr" defTabSz="40739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pitchFamily="32" charset="-122"/>
        </a:defRPr>
      </a:lvl7pPr>
      <a:lvl8pPr marL="3109480" indent="-207299" algn="ctr" defTabSz="40739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pitchFamily="32" charset="-122"/>
        </a:defRPr>
      </a:lvl8pPr>
      <a:lvl9pPr marL="3524075" indent="-207299" algn="ctr" defTabSz="40739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Microsoft YaHei" pitchFamily="32" charset="-122"/>
        </a:defRPr>
      </a:lvl9pPr>
    </p:titleStyle>
    <p:bodyStyle>
      <a:lvl1pPr marL="310948" indent="-310948" algn="l" defTabSz="407399" rtl="0" eaLnBrk="0" fontAlgn="base" hangingPunct="0">
        <a:spcBef>
          <a:spcPts val="80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73720" indent="-259124" algn="l" defTabSz="407399" rtl="0" eaLnBrk="0" fontAlgn="base" hangingPunct="0">
        <a:spcBef>
          <a:spcPts val="70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036491" indent="-207299" algn="l" defTabSz="407399" rtl="0" eaLnBrk="0" fontAlgn="base" hangingPunct="0">
        <a:spcBef>
          <a:spcPts val="60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451090" indent="-207299" algn="l" defTabSz="407399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687" indent="-207299" algn="l" defTabSz="407399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285" indent="-207299" algn="l" defTabSz="407399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694882" indent="-207299" algn="l" defTabSz="407399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109480" indent="-207299" algn="l" defTabSz="407399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524075" indent="-207299" algn="l" defTabSz="407399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3" descr="03. Marca Governo_Secretaria de Saú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51475" y="0"/>
            <a:ext cx="36576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6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 t="13097" b="17084"/>
          <a:stretch>
            <a:fillRect/>
          </a:stretch>
        </p:blipFill>
        <p:spPr bwMode="auto">
          <a:xfrm>
            <a:off x="6945313" y="6094413"/>
            <a:ext cx="2190750" cy="730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6" descr="FundoCapa_20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13203"/>
            <a:ext cx="9144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agem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903" y="1092200"/>
            <a:ext cx="6608763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pe logo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8740" y="1152526"/>
            <a:ext cx="6486525" cy="22764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4000506"/>
            <a:ext cx="9001124" cy="2475008"/>
          </a:xfrm>
          <a:prstGeom prst="rect">
            <a:avLst/>
          </a:prstGeom>
          <a:noFill/>
        </p:spPr>
        <p:txBody>
          <a:bodyPr wrap="square" lIns="91410" tIns="45706" rIns="91410" bIns="4570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ORGANIZAÇÕES SOCIAIS DE SAÚDE </a:t>
            </a:r>
          </a:p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EM PERNAMBUCO</a:t>
            </a:r>
          </a:p>
          <a:p>
            <a:pPr algn="r">
              <a:spcBef>
                <a:spcPts val="1200"/>
              </a:spcBef>
              <a:spcAft>
                <a:spcPts val="600"/>
              </a:spcAft>
              <a:defRPr/>
            </a:pPr>
            <a:endParaRPr lang="pt-B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86182" y="6429396"/>
            <a:ext cx="171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Novembro 2016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36512" y="44625"/>
            <a:ext cx="9108504" cy="1077218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CONTRATAÇÃO DE ORGANIZAÇÃO SOCIAL  ATRAVÉS DE PROCESSO SELEÇÃO PÚBLICA</a:t>
            </a:r>
          </a:p>
        </p:txBody>
      </p:sp>
      <p:grpSp>
        <p:nvGrpSpPr>
          <p:cNvPr id="5" name="Grupo 24"/>
          <p:cNvGrpSpPr>
            <a:grpSpLocks/>
          </p:cNvGrpSpPr>
          <p:nvPr/>
        </p:nvGrpSpPr>
        <p:grpSpPr bwMode="auto">
          <a:xfrm>
            <a:off x="5357813" y="4001972"/>
            <a:ext cx="414337" cy="92075"/>
            <a:chOff x="1941173" y="2550127"/>
            <a:chExt cx="415099" cy="91440"/>
          </a:xfrm>
        </p:grpSpPr>
        <p:sp>
          <p:nvSpPr>
            <p:cNvPr id="6" name="Conector reto 3"/>
            <p:cNvSpPr/>
            <p:nvPr/>
          </p:nvSpPr>
          <p:spPr>
            <a:xfrm>
              <a:off x="1941173" y="2550127"/>
              <a:ext cx="41509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415099" y="45720"/>
                  </a:lnTo>
                </a:path>
              </a:pathLst>
            </a:custGeom>
            <a:noFill/>
            <a:ln>
              <a:solidFill>
                <a:srgbClr val="2706A2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onector reto 4"/>
            <p:cNvSpPr/>
            <p:nvPr/>
          </p:nvSpPr>
          <p:spPr>
            <a:xfrm>
              <a:off x="2136794" y="2594270"/>
              <a:ext cx="23857" cy="3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1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500" dirty="0"/>
            </a:p>
          </p:txBody>
        </p:sp>
      </p:grpSp>
      <p:grpSp>
        <p:nvGrpSpPr>
          <p:cNvPr id="8" name="Grupo 36"/>
          <p:cNvGrpSpPr>
            <a:grpSpLocks/>
          </p:cNvGrpSpPr>
          <p:nvPr/>
        </p:nvGrpSpPr>
        <p:grpSpPr bwMode="auto">
          <a:xfrm>
            <a:off x="1928815" y="4441709"/>
            <a:ext cx="5000625" cy="285750"/>
            <a:chOff x="688305" y="1578297"/>
            <a:chExt cx="5000437" cy="276735"/>
          </a:xfrm>
        </p:grpSpPr>
        <p:sp>
          <p:nvSpPr>
            <p:cNvPr id="9" name="Conector reto 3"/>
            <p:cNvSpPr/>
            <p:nvPr/>
          </p:nvSpPr>
          <p:spPr>
            <a:xfrm>
              <a:off x="688305" y="1578297"/>
              <a:ext cx="5000437" cy="2767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767050" y="0"/>
                  </a:moveTo>
                  <a:lnTo>
                    <a:pt x="4767050" y="224649"/>
                  </a:lnTo>
                  <a:lnTo>
                    <a:pt x="0" y="224649"/>
                  </a:lnTo>
                  <a:lnTo>
                    <a:pt x="0" y="415099"/>
                  </a:lnTo>
                </a:path>
              </a:pathLst>
            </a:custGeom>
            <a:noFill/>
            <a:ln>
              <a:solidFill>
                <a:srgbClr val="2706A2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onector reto 4"/>
            <p:cNvSpPr/>
            <p:nvPr/>
          </p:nvSpPr>
          <p:spPr>
            <a:xfrm>
              <a:off x="3237734" y="1773549"/>
              <a:ext cx="239703" cy="3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1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500" dirty="0"/>
            </a:p>
          </p:txBody>
        </p:sp>
      </p:grp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23531" y="1124744"/>
            <a:ext cx="85010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Critérios da Seleção: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5681" indent="-185681" algn="just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Entidade de direito privado sem fins econômicos, qualificada ou que pretenda </a:t>
            </a:r>
          </a:p>
          <a:p>
            <a:pPr marL="185681" indent="-185681" algn="just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qualificar-se como Organização Social; 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Análise da Proposta de Trabalho (peso na avaliação 70%)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Análise da Proposta financeira (peso na avaliação 30%) </a:t>
            </a:r>
          </a:p>
        </p:txBody>
      </p:sp>
      <p:grpSp>
        <p:nvGrpSpPr>
          <p:cNvPr id="12" name="Grupo 6"/>
          <p:cNvGrpSpPr/>
          <p:nvPr/>
        </p:nvGrpSpPr>
        <p:grpSpPr>
          <a:xfrm>
            <a:off x="428596" y="3358395"/>
            <a:ext cx="2071702" cy="1162695"/>
            <a:chOff x="0" y="475773"/>
            <a:chExt cx="1937825" cy="1162695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13" name="Retângulo 12"/>
            <p:cNvSpPr/>
            <p:nvPr/>
          </p:nvSpPr>
          <p:spPr>
            <a:xfrm>
              <a:off x="0" y="475773"/>
              <a:ext cx="1937825" cy="1162695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0" y="475773"/>
              <a:ext cx="1937825" cy="116269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2456" tIns="92456" rIns="92456" bIns="92456" spcCol="1270" anchor="ctr"/>
            <a:lstStyle/>
            <a:p>
              <a:pPr algn="ctr" defTabSz="57767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300" b="1" dirty="0">
                <a:solidFill>
                  <a:schemeClr val="bg1"/>
                </a:solidFill>
                <a:latin typeface="Candara" pitchFamily="34" charset="0"/>
              </a:endParaRPr>
            </a:p>
            <a:p>
              <a:pPr algn="ctr" defTabSz="57767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300" b="1" dirty="0">
                  <a:solidFill>
                    <a:schemeClr val="bg1"/>
                  </a:solidFill>
                  <a:latin typeface="Candara" pitchFamily="34" charset="0"/>
                </a:rPr>
                <a:t>Publicação Processo de Seleção  Pública</a:t>
              </a:r>
            </a:p>
            <a:p>
              <a:pPr algn="ctr" defTabSz="57767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300" b="1" dirty="0">
                  <a:solidFill>
                    <a:schemeClr val="bg1"/>
                  </a:solidFill>
                  <a:latin typeface="Candara" pitchFamily="34" charset="0"/>
                </a:rPr>
                <a:t> </a:t>
              </a:r>
            </a:p>
          </p:txBody>
        </p:sp>
      </p:grpSp>
      <p:grpSp>
        <p:nvGrpSpPr>
          <p:cNvPr id="15" name="Grupo 9"/>
          <p:cNvGrpSpPr/>
          <p:nvPr/>
        </p:nvGrpSpPr>
        <p:grpSpPr>
          <a:xfrm>
            <a:off x="428596" y="4858594"/>
            <a:ext cx="2214578" cy="1143008"/>
            <a:chOff x="1855033" y="495627"/>
            <a:chExt cx="1562788" cy="902944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16" name="Retângulo 15"/>
            <p:cNvSpPr/>
            <p:nvPr/>
          </p:nvSpPr>
          <p:spPr>
            <a:xfrm>
              <a:off x="1855033" y="495627"/>
              <a:ext cx="1504907" cy="902944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1855033" y="495627"/>
              <a:ext cx="1562788" cy="90294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1120" tIns="71120" rIns="71120" bIns="71120" spcCol="1270" anchor="ctr"/>
            <a:lstStyle/>
            <a:p>
              <a:pPr algn="ctr" defTabSz="44436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300" b="1" dirty="0">
                  <a:solidFill>
                    <a:schemeClr val="bg1"/>
                  </a:solidFill>
                  <a:latin typeface="Candara" pitchFamily="34" charset="0"/>
                </a:rPr>
                <a:t>Análise da Documentação</a:t>
              </a:r>
            </a:p>
          </p:txBody>
        </p:sp>
      </p:grpSp>
      <p:grpSp>
        <p:nvGrpSpPr>
          <p:cNvPr id="19" name="Grupo 12"/>
          <p:cNvGrpSpPr/>
          <p:nvPr/>
        </p:nvGrpSpPr>
        <p:grpSpPr>
          <a:xfrm>
            <a:off x="5786448" y="3358395"/>
            <a:ext cx="2428892" cy="1143008"/>
            <a:chOff x="157251" y="1824350"/>
            <a:chExt cx="2286016" cy="1318512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20" name="Retângulo 19"/>
            <p:cNvSpPr/>
            <p:nvPr/>
          </p:nvSpPr>
          <p:spPr>
            <a:xfrm>
              <a:off x="157251" y="1824350"/>
              <a:ext cx="2286016" cy="1318512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etângulo 20"/>
            <p:cNvSpPr/>
            <p:nvPr/>
          </p:nvSpPr>
          <p:spPr>
            <a:xfrm>
              <a:off x="224487" y="1847059"/>
              <a:ext cx="2218780" cy="12958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06680" tIns="106680" rIns="106680" bIns="106680" spcCol="1270" anchor="ctr"/>
            <a:lstStyle/>
            <a:p>
              <a:pPr defTabSz="66654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500" b="1" dirty="0">
                  <a:solidFill>
                    <a:schemeClr val="bg1"/>
                  </a:solidFill>
                  <a:latin typeface="Candara" pitchFamily="34" charset="0"/>
                </a:rPr>
                <a:t>Publicação em Diário Oficial</a:t>
              </a:r>
            </a:p>
          </p:txBody>
        </p:sp>
      </p:grpSp>
      <p:grpSp>
        <p:nvGrpSpPr>
          <p:cNvPr id="22" name="Grupo 15"/>
          <p:cNvGrpSpPr/>
          <p:nvPr/>
        </p:nvGrpSpPr>
        <p:grpSpPr>
          <a:xfrm>
            <a:off x="5857882" y="4858593"/>
            <a:ext cx="2571770" cy="1071570"/>
            <a:chOff x="2876595" y="1748351"/>
            <a:chExt cx="2330704" cy="1318513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23" name="Retângulo 22"/>
            <p:cNvSpPr/>
            <p:nvPr/>
          </p:nvSpPr>
          <p:spPr>
            <a:xfrm>
              <a:off x="2876595" y="1748351"/>
              <a:ext cx="2330704" cy="1318512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Retângulo 23"/>
            <p:cNvSpPr/>
            <p:nvPr/>
          </p:nvSpPr>
          <p:spPr>
            <a:xfrm>
              <a:off x="2949845" y="1748352"/>
              <a:ext cx="2194462" cy="1318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06680" tIns="106680" rIns="106680" bIns="106680" spcCol="1270" anchor="ctr"/>
            <a:lstStyle/>
            <a:p>
              <a:pPr algn="ctr" defTabSz="66654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500" b="1" dirty="0">
                  <a:solidFill>
                    <a:schemeClr val="bg1"/>
                  </a:solidFill>
                  <a:latin typeface="Candara" pitchFamily="34" charset="0"/>
                </a:rPr>
                <a:t>      Assinatura do Contrato  de  Gestão.</a:t>
              </a:r>
            </a:p>
          </p:txBody>
        </p:sp>
      </p:grpSp>
      <p:grpSp>
        <p:nvGrpSpPr>
          <p:cNvPr id="25" name="Grupo 18"/>
          <p:cNvGrpSpPr/>
          <p:nvPr/>
        </p:nvGrpSpPr>
        <p:grpSpPr>
          <a:xfrm>
            <a:off x="2928926" y="3358398"/>
            <a:ext cx="2500330" cy="1214445"/>
            <a:chOff x="-88939" y="128588"/>
            <a:chExt cx="3112878" cy="1800237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26" name="Retângulo 25"/>
            <p:cNvSpPr/>
            <p:nvPr/>
          </p:nvSpPr>
          <p:spPr>
            <a:xfrm>
              <a:off x="0" y="128588"/>
              <a:ext cx="3000396" cy="1800237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Retângulo 26"/>
            <p:cNvSpPr/>
            <p:nvPr/>
          </p:nvSpPr>
          <p:spPr>
            <a:xfrm>
              <a:off x="-88939" y="128588"/>
              <a:ext cx="3112878" cy="180023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9352" tIns="149352" rIns="149352" bIns="149352" spcCol="1270" anchor="ctr"/>
            <a:lstStyle/>
            <a:p>
              <a:pPr algn="ctr" defTabSz="93315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300" b="1" dirty="0">
                  <a:solidFill>
                    <a:schemeClr val="bg1"/>
                  </a:solidFill>
                  <a:latin typeface="Candara" pitchFamily="34" charset="0"/>
                </a:rPr>
                <a:t>Entrega pelas OSS interessadas  da Documentação de habilitação e Proposta de Trabalho.</a:t>
              </a:r>
            </a:p>
          </p:txBody>
        </p:sp>
      </p:grpSp>
      <p:grpSp>
        <p:nvGrpSpPr>
          <p:cNvPr id="28" name="Grupo 21"/>
          <p:cNvGrpSpPr>
            <a:grpSpLocks/>
          </p:cNvGrpSpPr>
          <p:nvPr/>
        </p:nvGrpSpPr>
        <p:grpSpPr bwMode="auto">
          <a:xfrm>
            <a:off x="2500313" y="4001975"/>
            <a:ext cx="571500" cy="142875"/>
            <a:chOff x="1941173" y="2550127"/>
            <a:chExt cx="415099" cy="91440"/>
          </a:xfrm>
        </p:grpSpPr>
        <p:sp>
          <p:nvSpPr>
            <p:cNvPr id="29" name="Conector reto 3"/>
            <p:cNvSpPr/>
            <p:nvPr/>
          </p:nvSpPr>
          <p:spPr>
            <a:xfrm>
              <a:off x="1941173" y="2550127"/>
              <a:ext cx="41509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415099" y="45720"/>
                  </a:lnTo>
                </a:path>
              </a:pathLst>
            </a:custGeom>
            <a:noFill/>
            <a:ln>
              <a:solidFill>
                <a:srgbClr val="2706A2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Conector reto 4"/>
            <p:cNvSpPr/>
            <p:nvPr/>
          </p:nvSpPr>
          <p:spPr>
            <a:xfrm>
              <a:off x="2137192" y="2593815"/>
              <a:ext cx="23061" cy="4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1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500" dirty="0"/>
            </a:p>
          </p:txBody>
        </p:sp>
      </p:grpSp>
      <p:grpSp>
        <p:nvGrpSpPr>
          <p:cNvPr id="31" name="Grupo 27"/>
          <p:cNvGrpSpPr>
            <a:grpSpLocks/>
          </p:cNvGrpSpPr>
          <p:nvPr/>
        </p:nvGrpSpPr>
        <p:grpSpPr bwMode="auto">
          <a:xfrm>
            <a:off x="2571753" y="5430725"/>
            <a:ext cx="414338" cy="92075"/>
            <a:chOff x="1941173" y="2550127"/>
            <a:chExt cx="415099" cy="91440"/>
          </a:xfrm>
        </p:grpSpPr>
        <p:sp>
          <p:nvSpPr>
            <p:cNvPr id="32" name="Conector reto 3"/>
            <p:cNvSpPr/>
            <p:nvPr/>
          </p:nvSpPr>
          <p:spPr>
            <a:xfrm>
              <a:off x="1941173" y="2550127"/>
              <a:ext cx="41509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415099" y="45720"/>
                  </a:lnTo>
                </a:path>
              </a:pathLst>
            </a:custGeom>
            <a:noFill/>
            <a:ln>
              <a:solidFill>
                <a:srgbClr val="2706A2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Conector reto 4"/>
            <p:cNvSpPr/>
            <p:nvPr/>
          </p:nvSpPr>
          <p:spPr>
            <a:xfrm>
              <a:off x="2136795" y="2594270"/>
              <a:ext cx="23856" cy="3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1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500" dirty="0"/>
            </a:p>
          </p:txBody>
        </p:sp>
      </p:grpSp>
      <p:grpSp>
        <p:nvGrpSpPr>
          <p:cNvPr id="34" name="Grupo 30"/>
          <p:cNvGrpSpPr/>
          <p:nvPr/>
        </p:nvGrpSpPr>
        <p:grpSpPr>
          <a:xfrm>
            <a:off x="3000366" y="4858596"/>
            <a:ext cx="2428892" cy="1162695"/>
            <a:chOff x="2388673" y="2014499"/>
            <a:chExt cx="1937825" cy="1162695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35" name="Retângulo 34"/>
            <p:cNvSpPr/>
            <p:nvPr/>
          </p:nvSpPr>
          <p:spPr>
            <a:xfrm>
              <a:off x="2388673" y="2014499"/>
              <a:ext cx="1937825" cy="1162695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Retângulo 35"/>
            <p:cNvSpPr/>
            <p:nvPr/>
          </p:nvSpPr>
          <p:spPr>
            <a:xfrm>
              <a:off x="2388673" y="2014499"/>
              <a:ext cx="1937825" cy="116269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2456" tIns="92456" rIns="92456" bIns="92456" spcCol="1270" anchor="ctr"/>
            <a:lstStyle/>
            <a:p>
              <a:pPr algn="ctr" defTabSz="57767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300" b="1" dirty="0">
                  <a:solidFill>
                    <a:schemeClr val="bg1"/>
                  </a:solidFill>
                  <a:latin typeface="Candara" pitchFamily="34" charset="0"/>
                </a:rPr>
                <a:t>Publicação em Diário Oficial</a:t>
              </a:r>
            </a:p>
          </p:txBody>
        </p:sp>
      </p:grpSp>
      <p:grpSp>
        <p:nvGrpSpPr>
          <p:cNvPr id="37" name="Grupo 33"/>
          <p:cNvGrpSpPr>
            <a:grpSpLocks/>
          </p:cNvGrpSpPr>
          <p:nvPr/>
        </p:nvGrpSpPr>
        <p:grpSpPr bwMode="auto">
          <a:xfrm>
            <a:off x="5429250" y="5359287"/>
            <a:ext cx="414338" cy="92075"/>
            <a:chOff x="1941173" y="2550127"/>
            <a:chExt cx="415099" cy="91440"/>
          </a:xfrm>
        </p:grpSpPr>
        <p:sp>
          <p:nvSpPr>
            <p:cNvPr id="38" name="Conector reto 3"/>
            <p:cNvSpPr/>
            <p:nvPr/>
          </p:nvSpPr>
          <p:spPr>
            <a:xfrm>
              <a:off x="1941173" y="2550127"/>
              <a:ext cx="41509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415099" y="45720"/>
                  </a:lnTo>
                </a:path>
              </a:pathLst>
            </a:custGeom>
            <a:noFill/>
            <a:ln>
              <a:solidFill>
                <a:srgbClr val="2706A2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Conector reto 4"/>
            <p:cNvSpPr/>
            <p:nvPr/>
          </p:nvSpPr>
          <p:spPr>
            <a:xfrm>
              <a:off x="2136795" y="2594270"/>
              <a:ext cx="23856" cy="3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1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500" dirty="0"/>
            </a:p>
          </p:txBody>
        </p:sp>
      </p:grpSp>
      <p:pic>
        <p:nvPicPr>
          <p:cNvPr id="40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307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36512" y="179929"/>
            <a:ext cx="9108504" cy="584775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CONTRATO DE GESTÃO</a:t>
            </a:r>
          </a:p>
        </p:txBody>
      </p:sp>
      <p:sp>
        <p:nvSpPr>
          <p:cNvPr id="37" name="Retângulo 1"/>
          <p:cNvSpPr>
            <a:spLocks noChangeArrowheads="1"/>
          </p:cNvSpPr>
          <p:nvPr/>
        </p:nvSpPr>
        <p:spPr bwMode="auto">
          <a:xfrm>
            <a:off x="642938" y="1143003"/>
            <a:ext cx="8501062" cy="526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•"/>
            </a:pP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Sistema de Gerenciamento/Repasse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pt-BR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Parte fixa</a:t>
            </a: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-  que corresponde a 70%;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pt-BR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Parte variável</a:t>
            </a: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que corresponde 30% sendo, 20% calculada com base na  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produção e 10% calculada com base nos indicadores de qualidade.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		</a:t>
            </a: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Monitoramento dos Indicadores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		</a:t>
            </a:r>
            <a:r>
              <a:rPr lang="pt-BR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Produção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		</a:t>
            </a:r>
            <a:r>
              <a:rPr lang="pt-BR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2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•"/>
            </a:pP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Prestação de Contas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Resultado Contábil Financeiro – Mensal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Recursos Humanos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Notas Fiscais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Contratos Serviços Terceirizados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2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36512" y="179929"/>
            <a:ext cx="9108504" cy="584775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SISTEMA DE MONITORAMENTO DOS CONTRATOS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5500" y="2406650"/>
            <a:ext cx="1178421" cy="2522538"/>
            <a:chOff x="398" y="1610"/>
            <a:chExt cx="749" cy="1799"/>
          </a:xfrm>
          <a:solidFill>
            <a:srgbClr val="33A7B3"/>
          </a:solidFill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398" y="1610"/>
              <a:ext cx="682" cy="404"/>
            </a:xfrm>
            <a:prstGeom prst="rightArrow">
              <a:avLst>
                <a:gd name="adj1" fmla="val 50000"/>
                <a:gd name="adj2" fmla="val 34211"/>
              </a:avLst>
            </a:prstGeom>
            <a:grpFill/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r>
                <a:rPr lang="es-ES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Mensal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403" y="2256"/>
              <a:ext cx="712" cy="437"/>
            </a:xfrm>
            <a:prstGeom prst="rightArrow">
              <a:avLst>
                <a:gd name="adj1" fmla="val 50000"/>
                <a:gd name="adj2" fmla="val 30943"/>
              </a:avLst>
            </a:prstGeom>
            <a:grpFill/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s-ES_tradnl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Trimestral</a:t>
              </a:r>
              <a:endParaRPr lang="es-E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" name="AutoShape 22"/>
            <p:cNvSpPr>
              <a:spLocks noChangeArrowheads="1"/>
            </p:cNvSpPr>
            <p:nvPr/>
          </p:nvSpPr>
          <p:spPr bwMode="auto">
            <a:xfrm>
              <a:off x="400" y="2960"/>
              <a:ext cx="747" cy="449"/>
            </a:xfrm>
            <a:prstGeom prst="rightArrow">
              <a:avLst>
                <a:gd name="adj1" fmla="val 50000"/>
                <a:gd name="adj2" fmla="val 34211"/>
              </a:avLst>
            </a:prstGeom>
            <a:grpFill/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r>
                <a:rPr lang="es-ES_tradnl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Anual</a:t>
              </a:r>
              <a:endParaRPr lang="es-E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8" name="Grupo 51"/>
          <p:cNvGrpSpPr/>
          <p:nvPr/>
        </p:nvGrpSpPr>
        <p:grpSpPr>
          <a:xfrm>
            <a:off x="1158742" y="2420888"/>
            <a:ext cx="1428760" cy="577487"/>
            <a:chOff x="3483282" y="144013"/>
            <a:chExt cx="1428357" cy="606943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9" name="Retângulo de cantos arredondados 8"/>
            <p:cNvSpPr/>
            <p:nvPr/>
          </p:nvSpPr>
          <p:spPr>
            <a:xfrm>
              <a:off x="3483282" y="144013"/>
              <a:ext cx="1428357" cy="606943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3512911" y="173642"/>
              <a:ext cx="1354251" cy="54768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defTabSz="5332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Acompanhamento de Metas de Produção</a:t>
              </a:r>
            </a:p>
          </p:txBody>
        </p:sp>
      </p:grpSp>
      <p:grpSp>
        <p:nvGrpSpPr>
          <p:cNvPr id="11" name="Grupo 54"/>
          <p:cNvGrpSpPr/>
          <p:nvPr/>
        </p:nvGrpSpPr>
        <p:grpSpPr>
          <a:xfrm>
            <a:off x="2643550" y="2420888"/>
            <a:ext cx="1301274" cy="577487"/>
            <a:chOff x="5090998" y="726444"/>
            <a:chExt cx="1509554" cy="606943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12" name="Retângulo de cantos arredondados 11"/>
            <p:cNvSpPr/>
            <p:nvPr/>
          </p:nvSpPr>
          <p:spPr>
            <a:xfrm>
              <a:off x="5090998" y="726444"/>
              <a:ext cx="1509554" cy="606943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5120627" y="756074"/>
              <a:ext cx="1450295" cy="54768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defTabSz="5332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Acompanhamento Econômico-Financeiro. </a:t>
              </a:r>
            </a:p>
          </p:txBody>
        </p:sp>
      </p:grpSp>
      <p:grpSp>
        <p:nvGrpSpPr>
          <p:cNvPr id="14" name="Grupo 57"/>
          <p:cNvGrpSpPr/>
          <p:nvPr/>
        </p:nvGrpSpPr>
        <p:grpSpPr>
          <a:xfrm>
            <a:off x="4011800" y="2420888"/>
            <a:ext cx="1306115" cy="576064"/>
            <a:chOff x="5260321" y="1645110"/>
            <a:chExt cx="1510064" cy="606943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15" name="Retângulo de cantos arredondados 14"/>
            <p:cNvSpPr/>
            <p:nvPr/>
          </p:nvSpPr>
          <p:spPr>
            <a:xfrm>
              <a:off x="5260321" y="1645110"/>
              <a:ext cx="1510064" cy="606943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5289950" y="1674739"/>
              <a:ext cx="1443980" cy="54768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defTabSz="5332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Acompanhamento Indicadores de Qualidade</a:t>
              </a:r>
            </a:p>
          </p:txBody>
        </p:sp>
      </p:grpSp>
      <p:grpSp>
        <p:nvGrpSpPr>
          <p:cNvPr id="17" name="Grupo 60"/>
          <p:cNvGrpSpPr/>
          <p:nvPr/>
        </p:nvGrpSpPr>
        <p:grpSpPr>
          <a:xfrm>
            <a:off x="5380675" y="2420888"/>
            <a:ext cx="1334469" cy="576064"/>
            <a:chOff x="1819251" y="690408"/>
            <a:chExt cx="1470515" cy="606943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19" name="Retângulo de cantos arredondados 18"/>
            <p:cNvSpPr/>
            <p:nvPr/>
          </p:nvSpPr>
          <p:spPr>
            <a:xfrm>
              <a:off x="1819251" y="690408"/>
              <a:ext cx="1470515" cy="606943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1891983" y="720037"/>
              <a:ext cx="1363035" cy="54768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defTabSz="5332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Acompanhamento Faturamento       SIA /SIH</a:t>
              </a:r>
            </a:p>
          </p:txBody>
        </p:sp>
      </p:grpSp>
      <p:grpSp>
        <p:nvGrpSpPr>
          <p:cNvPr id="21" name="Grupo 63"/>
          <p:cNvGrpSpPr/>
          <p:nvPr/>
        </p:nvGrpSpPr>
        <p:grpSpPr>
          <a:xfrm>
            <a:off x="6762286" y="2405122"/>
            <a:ext cx="1086002" cy="606943"/>
            <a:chOff x="1574281" y="1611223"/>
            <a:chExt cx="1453861" cy="606943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22" name="Retângulo de cantos arredondados 21"/>
            <p:cNvSpPr/>
            <p:nvPr/>
          </p:nvSpPr>
          <p:spPr>
            <a:xfrm>
              <a:off x="1574281" y="1611223"/>
              <a:ext cx="1453861" cy="606943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Retângulo 22"/>
            <p:cNvSpPr/>
            <p:nvPr/>
          </p:nvSpPr>
          <p:spPr>
            <a:xfrm>
              <a:off x="1606801" y="1640852"/>
              <a:ext cx="1394604" cy="54768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defTabSz="5332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Visitas Técnicas</a:t>
              </a:r>
            </a:p>
          </p:txBody>
        </p:sp>
      </p:grpSp>
      <p:grpSp>
        <p:nvGrpSpPr>
          <p:cNvPr id="24" name="Grupo 66"/>
          <p:cNvGrpSpPr/>
          <p:nvPr/>
        </p:nvGrpSpPr>
        <p:grpSpPr>
          <a:xfrm>
            <a:off x="1213437" y="3286127"/>
            <a:ext cx="1864167" cy="781325"/>
            <a:chOff x="5075501" y="2675059"/>
            <a:chExt cx="1864167" cy="781325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25" name="Retângulo de cantos arredondados 24"/>
            <p:cNvSpPr/>
            <p:nvPr/>
          </p:nvSpPr>
          <p:spPr>
            <a:xfrm>
              <a:off x="5075501" y="2675059"/>
              <a:ext cx="1864167" cy="781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Retângulo 25"/>
            <p:cNvSpPr/>
            <p:nvPr/>
          </p:nvSpPr>
          <p:spPr>
            <a:xfrm>
              <a:off x="5172590" y="2747638"/>
              <a:ext cx="1688862" cy="6418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defTabSz="5332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Elaboração de  Relatório de Avaliação do Contrato de Gestão </a:t>
              </a:r>
            </a:p>
          </p:txBody>
        </p:sp>
      </p:grpSp>
      <p:grpSp>
        <p:nvGrpSpPr>
          <p:cNvPr id="27" name="Grupo 75"/>
          <p:cNvGrpSpPr/>
          <p:nvPr/>
        </p:nvGrpSpPr>
        <p:grpSpPr>
          <a:xfrm>
            <a:off x="3149728" y="4217596"/>
            <a:ext cx="1928826" cy="783040"/>
            <a:chOff x="3451548" y="3427164"/>
            <a:chExt cx="1543907" cy="830117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28" name="Retângulo de cantos arredondados 27"/>
            <p:cNvSpPr/>
            <p:nvPr/>
          </p:nvSpPr>
          <p:spPr>
            <a:xfrm>
              <a:off x="3451548" y="3427164"/>
              <a:ext cx="1543907" cy="830117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Retângulo 28"/>
            <p:cNvSpPr/>
            <p:nvPr/>
          </p:nvSpPr>
          <p:spPr>
            <a:xfrm>
              <a:off x="3514158" y="3499953"/>
              <a:ext cx="1377400" cy="6058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defTabSz="5332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Repactuação*</a:t>
              </a:r>
            </a:p>
          </p:txBody>
        </p:sp>
      </p:grpSp>
      <p:grpSp>
        <p:nvGrpSpPr>
          <p:cNvPr id="30" name="Grupo 78"/>
          <p:cNvGrpSpPr/>
          <p:nvPr/>
        </p:nvGrpSpPr>
        <p:grpSpPr>
          <a:xfrm>
            <a:off x="1237720" y="4221657"/>
            <a:ext cx="1835064" cy="778980"/>
            <a:chOff x="3451548" y="3427164"/>
            <a:chExt cx="1543907" cy="830117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31" name="Retângulo de cantos arredondados 30"/>
            <p:cNvSpPr/>
            <p:nvPr/>
          </p:nvSpPr>
          <p:spPr>
            <a:xfrm>
              <a:off x="3451548" y="3427164"/>
              <a:ext cx="1543907" cy="830117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Retângulo 31"/>
            <p:cNvSpPr/>
            <p:nvPr/>
          </p:nvSpPr>
          <p:spPr>
            <a:xfrm>
              <a:off x="3514088" y="3502956"/>
              <a:ext cx="1375835" cy="58669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defTabSz="5332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    Elaboração de    Relatório Anual</a:t>
              </a:r>
            </a:p>
          </p:txBody>
        </p:sp>
      </p:grpSp>
      <p:sp>
        <p:nvSpPr>
          <p:cNvPr id="34" name="Retângulo 36"/>
          <p:cNvSpPr>
            <a:spLocks noChangeArrowheads="1"/>
          </p:cNvSpPr>
          <p:nvPr/>
        </p:nvSpPr>
        <p:spPr bwMode="auto">
          <a:xfrm>
            <a:off x="571500" y="1357313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Metas de Produção, Indicadores de Qualidade, Demonstrativo Contábil, Fluxo de Caixa, Conta bancária exclusiva.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charset="0"/>
            </a:endParaRPr>
          </a:p>
        </p:txBody>
      </p:sp>
      <p:grpSp>
        <p:nvGrpSpPr>
          <p:cNvPr id="35" name="Grupo 66"/>
          <p:cNvGrpSpPr/>
          <p:nvPr/>
        </p:nvGrpSpPr>
        <p:grpSpPr>
          <a:xfrm>
            <a:off x="3149728" y="3286127"/>
            <a:ext cx="1962244" cy="781325"/>
            <a:chOff x="5157199" y="2676199"/>
            <a:chExt cx="1864167" cy="781325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36" name="Retângulo de cantos arredondados 35"/>
            <p:cNvSpPr/>
            <p:nvPr/>
          </p:nvSpPr>
          <p:spPr>
            <a:xfrm>
              <a:off x="5157199" y="2676199"/>
              <a:ext cx="1864167" cy="781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8" name="Retângulo 37"/>
            <p:cNvSpPr/>
            <p:nvPr/>
          </p:nvSpPr>
          <p:spPr>
            <a:xfrm>
              <a:off x="5157199" y="2747637"/>
              <a:ext cx="1787885" cy="7050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defTabSz="5332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Reunião de Avaliação </a:t>
              </a:r>
            </a:p>
            <a:p>
              <a:pPr algn="ctr" defTabSz="5332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SES/OSS</a:t>
              </a:r>
            </a:p>
          </p:txBody>
        </p:sp>
      </p:grpSp>
      <p:grpSp>
        <p:nvGrpSpPr>
          <p:cNvPr id="39" name="Grupo 63"/>
          <p:cNvGrpSpPr/>
          <p:nvPr/>
        </p:nvGrpSpPr>
        <p:grpSpPr>
          <a:xfrm>
            <a:off x="7902050" y="2388964"/>
            <a:ext cx="1241950" cy="606943"/>
            <a:chOff x="1597377" y="1611223"/>
            <a:chExt cx="1453861" cy="606943"/>
          </a:xfrm>
          <a:solidFill>
            <a:srgbClr val="33A7B3"/>
          </a:solidFill>
          <a:scene3d>
            <a:camera prst="orthographicFront"/>
            <a:lightRig rig="flat" dir="t"/>
          </a:scene3d>
        </p:grpSpPr>
        <p:sp>
          <p:nvSpPr>
            <p:cNvPr id="40" name="Retângulo de cantos arredondados 39"/>
            <p:cNvSpPr/>
            <p:nvPr/>
          </p:nvSpPr>
          <p:spPr>
            <a:xfrm>
              <a:off x="1597377" y="1611223"/>
              <a:ext cx="1453861" cy="606943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Retângulo 40"/>
            <p:cNvSpPr/>
            <p:nvPr/>
          </p:nvSpPr>
          <p:spPr>
            <a:xfrm>
              <a:off x="1627006" y="1640852"/>
              <a:ext cx="1394603" cy="54768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defTabSz="5332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Elaboração de Parecer Mensal</a:t>
              </a:r>
            </a:p>
          </p:txBody>
        </p:sp>
      </p:grpSp>
      <p:sp>
        <p:nvSpPr>
          <p:cNvPr id="43" name="Retângulo de cantos arredondados 42"/>
          <p:cNvSpPr/>
          <p:nvPr/>
        </p:nvSpPr>
        <p:spPr>
          <a:xfrm>
            <a:off x="5148263" y="3284538"/>
            <a:ext cx="2143125" cy="785812"/>
          </a:xfrm>
          <a:prstGeom prst="roundRect">
            <a:avLst/>
          </a:prstGeom>
          <a:solidFill>
            <a:srgbClr val="33A7B3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/>
          <a:p>
            <a:pPr algn="ctr" defTabSz="533235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1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Envio aos órgãos competentes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5127625" y="4191000"/>
            <a:ext cx="2143125" cy="793750"/>
          </a:xfrm>
          <a:prstGeom prst="roundRect">
            <a:avLst/>
          </a:prstGeom>
          <a:solidFill>
            <a:srgbClr val="33A7B3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/>
          <a:p>
            <a:pPr algn="ctr" defTabSz="533235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1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Envio aos órgãos competentes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8"/>
          <p:cNvGrpSpPr>
            <a:grpSpLocks/>
          </p:cNvGrpSpPr>
          <p:nvPr/>
        </p:nvGrpSpPr>
        <p:grpSpPr bwMode="auto">
          <a:xfrm>
            <a:off x="250825" y="1194864"/>
            <a:ext cx="8605838" cy="3876675"/>
            <a:chOff x="250825" y="1266837"/>
            <a:chExt cx="8605838" cy="38766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1266837"/>
              <a:ext cx="8605838" cy="387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Estrela de 5 pontas 8"/>
            <p:cNvSpPr/>
            <p:nvPr/>
          </p:nvSpPr>
          <p:spPr bwMode="auto">
            <a:xfrm>
              <a:off x="6786563" y="2643200"/>
              <a:ext cx="142875" cy="71437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cs typeface="Arial" pitchFamily="34" charset="0"/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40944" y="241484"/>
            <a:ext cx="9103056" cy="584775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 defTabSz="913655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UNIDADES SOB GESTÃO  DE O.S EM PERNAMBUCO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5220072" y="4183922"/>
            <a:ext cx="39239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6" rIns="91410" bIns="45706">
            <a:spAutoFit/>
          </a:bodyPr>
          <a:lstStyle/>
          <a:p>
            <a:r>
              <a:rPr lang="pt-BR" b="1" dirty="0"/>
              <a:t>Situação Atual</a:t>
            </a:r>
          </a:p>
          <a:p>
            <a:pPr>
              <a:buFont typeface="Arial" charset="0"/>
              <a:buChar char="•"/>
            </a:pPr>
            <a:r>
              <a:rPr lang="pt-BR" b="1" dirty="0"/>
              <a:t> </a:t>
            </a:r>
            <a:r>
              <a:rPr lang="pt-BR" dirty="0"/>
              <a:t>15 Unidades de Pronto Atendimento</a:t>
            </a:r>
          </a:p>
          <a:p>
            <a:pPr>
              <a:buFont typeface="Arial" charset="0"/>
              <a:buChar char="•"/>
            </a:pPr>
            <a:r>
              <a:rPr lang="pt-BR" dirty="0"/>
              <a:t> 10Hospitais</a:t>
            </a:r>
          </a:p>
          <a:p>
            <a:pPr>
              <a:buFont typeface="Arial" charset="0"/>
              <a:buChar char="•"/>
            </a:pPr>
            <a:r>
              <a:rPr lang="pt-BR" dirty="0"/>
              <a:t> 09 Unidades Pernambucanas de Atenção Especializada</a:t>
            </a:r>
          </a:p>
        </p:txBody>
      </p:sp>
      <p:pic>
        <p:nvPicPr>
          <p:cNvPr id="10" name="Imagem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307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trela de 5 pontas 10"/>
          <p:cNvSpPr/>
          <p:nvPr/>
        </p:nvSpPr>
        <p:spPr bwMode="auto">
          <a:xfrm>
            <a:off x="5508104" y="2636912"/>
            <a:ext cx="144016" cy="144016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/>
        </p:nvGraphicFramePr>
        <p:xfrm>
          <a:off x="0" y="1196752"/>
          <a:ext cx="89644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35496" y="116632"/>
            <a:ext cx="9108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">
              <a:defRPr/>
            </a:pPr>
            <a:r>
              <a:rPr lang="pt-BR" sz="2800" b="1" kern="0" dirty="0">
                <a:solidFill>
                  <a:sysClr val="window" lastClr="FFFFFF"/>
                </a:solidFill>
              </a:rPr>
              <a:t>EVOLUÇÃO DO VALOR TOTAL DOS REPASSES  ÀS UNIDADES GERIDAS POR </a:t>
            </a:r>
            <a:r>
              <a:rPr lang="pt-BR" sz="2800" b="1" kern="0" dirty="0" err="1">
                <a:solidFill>
                  <a:sysClr val="window" lastClr="FFFFFF"/>
                </a:solidFill>
              </a:rPr>
              <a:t>O.S.S.</a:t>
            </a:r>
            <a:r>
              <a:rPr lang="pt-BR" sz="2800" b="1" kern="0" dirty="0">
                <a:solidFill>
                  <a:sysClr val="window" lastClr="FFFFFF"/>
                </a:solidFill>
              </a:rPr>
              <a:t>  2009 A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 reto 32"/>
          <p:cNvCxnSpPr/>
          <p:nvPr/>
        </p:nvCxnSpPr>
        <p:spPr bwMode="auto">
          <a:xfrm flipV="1">
            <a:off x="0" y="1628803"/>
            <a:ext cx="9144000" cy="7200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33A7B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40944" y="188640"/>
            <a:ext cx="9103056" cy="584775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 defTabSz="913655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BREVE HISTÓRICO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51520" y="2636912"/>
            <a:ext cx="8676456" cy="3888432"/>
          </a:xfrm>
          <a:prstGeom prst="rect">
            <a:avLst/>
          </a:prstGeom>
          <a:solidFill>
            <a:srgbClr val="33A7B3"/>
          </a:solidFill>
          <a:ln w="28575" cap="flat" cmpd="sng" algn="ctr">
            <a:noFill/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10" tIns="45706" rIns="91410" bIns="45706" rtlCol="0" anchor="ctr"/>
          <a:lstStyle/>
          <a:p>
            <a:pPr algn="just">
              <a:lnSpc>
                <a:spcPts val="1600"/>
              </a:lnSpc>
              <a:defRPr/>
            </a:pPr>
            <a:endParaRPr lang="pt-BR" sz="1600" b="1" kern="0" dirty="0">
              <a:solidFill>
                <a:sysClr val="window" lastClr="FFFFFF"/>
              </a:solidFill>
              <a:latin typeface="Calibri"/>
            </a:endParaRPr>
          </a:p>
          <a:p>
            <a:pPr algn="just">
              <a:lnSpc>
                <a:spcPts val="1800"/>
              </a:lnSpc>
              <a:defRPr/>
            </a:pPr>
            <a:r>
              <a:rPr lang="pt-BR" sz="1600" b="1" kern="0" dirty="0">
                <a:solidFill>
                  <a:sysClr val="window" lastClr="FFFFFF"/>
                </a:solidFill>
                <a:latin typeface="Calibri"/>
              </a:rPr>
              <a:t>REESTRUTURAÇÃO DO MODELO : ASPECTOS FINANCEIROS , LEGAIS E ORGANIZACIONAIS</a:t>
            </a:r>
          </a:p>
          <a:p>
            <a:pPr algn="just">
              <a:lnSpc>
                <a:spcPts val="1800"/>
              </a:lnSpc>
              <a:defRPr/>
            </a:pPr>
            <a:endParaRPr lang="pt-BR" sz="1600" b="1" kern="0" dirty="0">
              <a:solidFill>
                <a:sysClr val="window" lastClr="FFFFFF"/>
              </a:solidFill>
              <a:latin typeface="Calibri"/>
            </a:endParaRPr>
          </a:p>
          <a:p>
            <a:pPr algn="just">
              <a:lnSpc>
                <a:spcPts val="1800"/>
              </a:lnSpc>
              <a:defRPr/>
            </a:pPr>
            <a:r>
              <a:rPr lang="pt-BR" sz="1600" b="1" kern="0" dirty="0">
                <a:solidFill>
                  <a:sysClr val="window" lastClr="FFFFFF"/>
                </a:solidFill>
                <a:latin typeface="Calibri"/>
              </a:rPr>
              <a:t>REORDENAMENTO DA REDE: ATUAÇÃO DOS MUNICÍPIOS</a:t>
            </a:r>
          </a:p>
          <a:p>
            <a:pPr algn="just">
              <a:lnSpc>
                <a:spcPts val="1800"/>
              </a:lnSpc>
              <a:defRPr/>
            </a:pPr>
            <a:endParaRPr lang="pt-BR" sz="1600" b="1" kern="0" dirty="0">
              <a:solidFill>
                <a:sysClr val="window" lastClr="FFFFFF"/>
              </a:solidFill>
              <a:latin typeface="Calibri"/>
            </a:endParaRPr>
          </a:p>
          <a:p>
            <a:pPr algn="just">
              <a:lnSpc>
                <a:spcPts val="1800"/>
              </a:lnSpc>
              <a:defRPr/>
            </a:pPr>
            <a:r>
              <a:rPr lang="pt-BR" sz="1600" b="1" kern="0" dirty="0">
                <a:solidFill>
                  <a:sysClr val="window" lastClr="FFFFFF"/>
                </a:solidFill>
                <a:latin typeface="Calibri"/>
              </a:rPr>
              <a:t>DEFINIÇÃO DE METAS PARA ATUALIZAÇÃO DO PASSIVO DA FISCALIZAÇÃO</a:t>
            </a:r>
          </a:p>
          <a:p>
            <a:pPr algn="just">
              <a:lnSpc>
                <a:spcPts val="1800"/>
              </a:lnSpc>
              <a:defRPr/>
            </a:pPr>
            <a:endParaRPr lang="pt-BR" sz="1600" i="1" kern="0" dirty="0">
              <a:solidFill>
                <a:sysClr val="window" lastClr="FFFFFF"/>
              </a:solidFill>
              <a:latin typeface="Calibri"/>
            </a:endParaRPr>
          </a:p>
          <a:p>
            <a:pPr algn="just">
              <a:lnSpc>
                <a:spcPts val="1800"/>
              </a:lnSpc>
              <a:defRPr/>
            </a:pPr>
            <a:r>
              <a:rPr lang="pt-BR" sz="1600" b="1" kern="0" dirty="0">
                <a:solidFill>
                  <a:sysClr val="window" lastClr="FFFFFF"/>
                </a:solidFill>
                <a:latin typeface="Calibri"/>
              </a:rPr>
              <a:t>INÍCIO DA ATUAÇÃO DA COMISSÃO MISTA PARA PARECER TÉCNICO (SAD/SEPLAG/SES)</a:t>
            </a:r>
          </a:p>
          <a:p>
            <a:pPr algn="just">
              <a:lnSpc>
                <a:spcPts val="1800"/>
              </a:lnSpc>
              <a:defRPr/>
            </a:pPr>
            <a:endParaRPr lang="pt-BR" sz="1600" b="1" kern="0" dirty="0">
              <a:solidFill>
                <a:sysClr val="window" lastClr="FFFFFF"/>
              </a:solidFill>
              <a:latin typeface="Calibri"/>
            </a:endParaRPr>
          </a:p>
          <a:p>
            <a:pPr algn="just">
              <a:lnSpc>
                <a:spcPts val="1800"/>
              </a:lnSpc>
              <a:defRPr/>
            </a:pPr>
            <a:r>
              <a:rPr lang="pt-BR" sz="1600" b="1" kern="0" dirty="0">
                <a:solidFill>
                  <a:sysClr val="window" lastClr="FFFFFF"/>
                </a:solidFill>
                <a:latin typeface="Calibri"/>
              </a:rPr>
              <a:t>ALINHAMENTO COM CONTROLADORIA, PROCURADORIA E TRIBUNAL DE CONTAS DO ESTADO</a:t>
            </a:r>
          </a:p>
          <a:p>
            <a:pPr algn="just">
              <a:lnSpc>
                <a:spcPts val="1800"/>
              </a:lnSpc>
              <a:defRPr/>
            </a:pPr>
            <a:endParaRPr lang="pt-BR" sz="1600" b="1" kern="0" dirty="0">
              <a:solidFill>
                <a:sysClr val="window" lastClr="FFFFFF"/>
              </a:solidFill>
              <a:latin typeface="Calibri"/>
            </a:endParaRPr>
          </a:p>
          <a:p>
            <a:pPr algn="just">
              <a:lnSpc>
                <a:spcPts val="1800"/>
              </a:lnSpc>
              <a:defRPr/>
            </a:pPr>
            <a:r>
              <a:rPr lang="pt-BR" sz="1600" b="1" i="1" kern="0" dirty="0">
                <a:solidFill>
                  <a:sysClr val="window" lastClr="FFFFFF"/>
                </a:solidFill>
                <a:latin typeface="Calibri"/>
              </a:rPr>
              <a:t>BENCHMARKING</a:t>
            </a:r>
            <a:r>
              <a:rPr lang="pt-BR" sz="1600" b="1" kern="0" dirty="0">
                <a:solidFill>
                  <a:sysClr val="window" lastClr="FFFFFF"/>
                </a:solidFill>
                <a:latin typeface="Calibri"/>
              </a:rPr>
              <a:t> COM OUTROS ESTADOS E MODELOS INTERNACIONAIS</a:t>
            </a:r>
          </a:p>
          <a:p>
            <a:pPr algn="just">
              <a:lnSpc>
                <a:spcPts val="1800"/>
              </a:lnSpc>
              <a:defRPr/>
            </a:pPr>
            <a:endParaRPr lang="pt-BR" sz="1600" b="1" kern="0" dirty="0">
              <a:solidFill>
                <a:sysClr val="window" lastClr="FFFFFF"/>
              </a:solidFill>
              <a:latin typeface="Calibri"/>
            </a:endParaRPr>
          </a:p>
          <a:p>
            <a:pPr algn="just">
              <a:lnSpc>
                <a:spcPts val="1800"/>
              </a:lnSpc>
              <a:defRPr/>
            </a:pPr>
            <a:r>
              <a:rPr lang="pt-BR" sz="1600" b="1" kern="0" dirty="0">
                <a:solidFill>
                  <a:sysClr val="window" lastClr="FFFFFF"/>
                </a:solidFill>
                <a:latin typeface="Calibri"/>
              </a:rPr>
              <a:t>IMPLEMENTAÇÃO DE PLANEJAMENTO ESTRATÉGICO</a:t>
            </a:r>
          </a:p>
          <a:p>
            <a:pPr algn="just">
              <a:lnSpc>
                <a:spcPts val="1600"/>
              </a:lnSpc>
              <a:defRPr/>
            </a:pPr>
            <a:endParaRPr lang="pt-BR" sz="2400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52218" y="1218992"/>
            <a:ext cx="2619584" cy="523220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>
              <a:defRPr/>
            </a:pPr>
            <a:r>
              <a:rPr lang="pt-BR" sz="2800" b="1" kern="0" dirty="0">
                <a:solidFill>
                  <a:srgbClr val="44546A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2009 A 2012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699792" y="1222300"/>
            <a:ext cx="1080120" cy="523220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>
              <a:defRPr/>
            </a:pPr>
            <a:r>
              <a:rPr lang="pt-BR" sz="2800" b="1" kern="0" dirty="0">
                <a:solidFill>
                  <a:srgbClr val="44546A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871680" y="1218992"/>
            <a:ext cx="1080120" cy="523220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>
              <a:defRPr/>
            </a:pPr>
            <a:r>
              <a:rPr lang="pt-BR" sz="2800" b="1" kern="0" dirty="0">
                <a:solidFill>
                  <a:srgbClr val="44546A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023811" y="1224048"/>
            <a:ext cx="1080120" cy="523220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>
              <a:defRPr/>
            </a:pPr>
            <a:r>
              <a:rPr lang="pt-BR" sz="2800" b="1" kern="0" dirty="0">
                <a:solidFill>
                  <a:srgbClr val="44546A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6753182" y="1961544"/>
            <a:ext cx="0" cy="576064"/>
          </a:xfrm>
          <a:prstGeom prst="line">
            <a:avLst/>
          </a:prstGeom>
          <a:noFill/>
          <a:ln w="28575" cap="flat" cmpd="sng" algn="ctr">
            <a:solidFill>
              <a:srgbClr val="5B9BD5"/>
            </a:solidFill>
            <a:prstDash val="sysDot"/>
            <a:miter lim="800000"/>
          </a:ln>
          <a:effectLst/>
        </p:spPr>
      </p:cxnSp>
      <p:sp>
        <p:nvSpPr>
          <p:cNvPr id="25" name="CaixaDeTexto 24"/>
          <p:cNvSpPr txBox="1"/>
          <p:nvPr/>
        </p:nvSpPr>
        <p:spPr>
          <a:xfrm>
            <a:off x="6228184" y="1218992"/>
            <a:ext cx="1080120" cy="523220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79515" y="1844826"/>
            <a:ext cx="8190656" cy="646303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>
              <a:defRPr/>
            </a:pPr>
            <a:r>
              <a:rPr lang="pt-BR" sz="2000" b="1" kern="0" dirty="0">
                <a:solidFill>
                  <a:srgbClr val="C00000"/>
                </a:solidFill>
              </a:rPr>
              <a:t>REESTRUTURAÇÃO E ORDENAMENTO:</a:t>
            </a:r>
            <a:endParaRPr lang="pt-BR" sz="1600" b="1" kern="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pt-BR" sz="1600" b="1" kern="0" dirty="0">
                <a:solidFill>
                  <a:srgbClr val="C00000"/>
                </a:solidFill>
              </a:rPr>
              <a:t>condição </a:t>
            </a:r>
            <a:r>
              <a:rPr lang="pt-BR" sz="1600" b="1" i="1" kern="0" dirty="0" err="1">
                <a:solidFill>
                  <a:srgbClr val="C00000"/>
                </a:solidFill>
              </a:rPr>
              <a:t>sine</a:t>
            </a:r>
            <a:r>
              <a:rPr lang="pt-BR" sz="1600" b="1" i="1" kern="0" dirty="0">
                <a:solidFill>
                  <a:srgbClr val="C00000"/>
                </a:solidFill>
              </a:rPr>
              <a:t> </a:t>
            </a:r>
            <a:r>
              <a:rPr lang="pt-BR" sz="1600" b="1" i="1" kern="0" dirty="0" err="1">
                <a:solidFill>
                  <a:srgbClr val="C00000"/>
                </a:solidFill>
              </a:rPr>
              <a:t>qua</a:t>
            </a:r>
            <a:r>
              <a:rPr lang="pt-BR" sz="1600" b="1" i="1" kern="0" dirty="0">
                <a:solidFill>
                  <a:srgbClr val="C00000"/>
                </a:solidFill>
              </a:rPr>
              <a:t> </a:t>
            </a:r>
            <a:r>
              <a:rPr lang="pt-BR" sz="1600" b="1" i="1" kern="0" dirty="0" err="1">
                <a:solidFill>
                  <a:srgbClr val="C00000"/>
                </a:solidFill>
              </a:rPr>
              <a:t>non</a:t>
            </a:r>
            <a:r>
              <a:rPr lang="pt-BR" sz="1600" b="1" i="1" kern="0" dirty="0">
                <a:solidFill>
                  <a:srgbClr val="C00000"/>
                </a:solidFill>
              </a:rPr>
              <a:t> </a:t>
            </a:r>
            <a:r>
              <a:rPr lang="pt-BR" sz="1600" b="1" kern="0" dirty="0">
                <a:solidFill>
                  <a:srgbClr val="C00000"/>
                </a:solidFill>
              </a:rPr>
              <a:t>à sustentabilidade do Modelo</a:t>
            </a:r>
            <a:endParaRPr lang="pt-BR" sz="1600" kern="0" dirty="0">
              <a:solidFill>
                <a:srgbClr val="C00000"/>
              </a:solidFill>
            </a:endParaRPr>
          </a:p>
        </p:txBody>
      </p:sp>
      <p:sp>
        <p:nvSpPr>
          <p:cNvPr id="30" name="Fluxograma: Classificar 29"/>
          <p:cNvSpPr/>
          <p:nvPr/>
        </p:nvSpPr>
        <p:spPr>
          <a:xfrm>
            <a:off x="6642819" y="1695752"/>
            <a:ext cx="216024" cy="216024"/>
          </a:xfrm>
          <a:prstGeom prst="flowChartSor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10" tIns="45706" rIns="91410" bIns="45706" rtlCol="0" anchor="ctr"/>
          <a:lstStyle/>
          <a:p>
            <a:pPr algn="ctr"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6681174" y="2492896"/>
            <a:ext cx="144016" cy="144016"/>
          </a:xfrm>
          <a:prstGeom prst="ellips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10" tIns="45706" rIns="91410" bIns="45706" rtlCol="0" anchor="ctr"/>
          <a:lstStyle/>
          <a:p>
            <a:pPr algn="ctr">
              <a:defRPr/>
            </a:pPr>
            <a:endParaRPr lang="pt-BR" kern="0" dirty="0">
              <a:solidFill>
                <a:sysClr val="window" lastClr="FFFFFF"/>
              </a:solidFill>
              <a:latin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39">
              <a:defRPr/>
            </a:pPr>
            <a:r>
              <a:rPr lang="pt-BR" sz="2800" b="1" dirty="0">
                <a:solidFill>
                  <a:srgbClr val="FFFFFF"/>
                </a:solidFill>
              </a:rPr>
              <a:t>COMPARATIVO PRODUÇÃO UPAS E 06 GRANDES HOSPITAIS  2010-2015</a:t>
            </a:r>
          </a:p>
        </p:txBody>
      </p:sp>
      <p:graphicFrame>
        <p:nvGraphicFramePr>
          <p:cNvPr id="33" name="Tabela 32"/>
          <p:cNvGraphicFramePr>
            <a:graphicFrameLocks noGrp="1"/>
          </p:cNvGraphicFramePr>
          <p:nvPr/>
        </p:nvGraphicFramePr>
        <p:xfrm>
          <a:off x="251520" y="1211240"/>
          <a:ext cx="8145071" cy="1118180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2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98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PRODUÇÃO</a:t>
                      </a:r>
                      <a:r>
                        <a:rPr lang="pt-BR" sz="1200" b="1" i="0" u="none" strike="noStrike" baseline="0" dirty="0">
                          <a:solidFill>
                            <a:srgbClr val="002060"/>
                          </a:solidFill>
                          <a:latin typeface="Calibri"/>
                        </a:rPr>
                        <a:t>*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Variação 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(2010- 2015)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Produção 06 Grandes Hospitais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380.471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524.213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289.696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250.629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281.461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369.922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359.619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-50,47%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Produção UPAS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832.603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1.731.077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1.858.563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1.866.481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1.825.691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2.037.432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144,71%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Retângulo 6"/>
          <p:cNvSpPr>
            <a:spLocks noChangeArrowheads="1"/>
          </p:cNvSpPr>
          <p:nvPr/>
        </p:nvSpPr>
        <p:spPr bwMode="auto">
          <a:xfrm>
            <a:off x="30807" y="6279405"/>
            <a:ext cx="720548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pt-BR" sz="800" dirty="0">
                <a:solidFill>
                  <a:srgbClr val="002060"/>
                </a:solidFill>
                <a:cs typeface="Arial" charset="0"/>
              </a:rPr>
              <a:t>Fonte: SIA/SIH -</a:t>
            </a:r>
            <a:r>
              <a:rPr lang="pt-BR" sz="800" dirty="0" err="1">
                <a:solidFill>
                  <a:srgbClr val="002060"/>
                </a:solidFill>
                <a:cs typeface="Arial" charset="0"/>
              </a:rPr>
              <a:t>Datasus</a:t>
            </a:r>
            <a:r>
              <a:rPr lang="pt-BR" sz="800" dirty="0">
                <a:solidFill>
                  <a:srgbClr val="002060"/>
                </a:solidFill>
                <a:cs typeface="Arial" charset="0"/>
              </a:rPr>
              <a:t>– Análise:NGR- </a:t>
            </a:r>
            <a:r>
              <a:rPr lang="pt-BR" sz="800" dirty="0" err="1">
                <a:solidFill>
                  <a:srgbClr val="002060"/>
                </a:solidFill>
                <a:cs typeface="Arial" charset="0"/>
              </a:rPr>
              <a:t>Seplag</a:t>
            </a:r>
            <a:r>
              <a:rPr lang="pt-BR" sz="800" dirty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 defTabSz="914400"/>
            <a:r>
              <a:rPr lang="pt-BR" sz="800" i="1" dirty="0">
                <a:solidFill>
                  <a:srgbClr val="002060"/>
                </a:solidFill>
              </a:rPr>
              <a:t>*Procedimentos selecionados: </a:t>
            </a:r>
            <a:r>
              <a:rPr lang="pt-BR" sz="800" dirty="0">
                <a:solidFill>
                  <a:srgbClr val="002060"/>
                </a:solidFill>
              </a:rPr>
              <a:t>(i) ATENDIMENTO DE URGENCIA C/ OBSERVACAO ATE 24 HORAS EM ATENCAO ESPECIALIZADA (II) ATENDIMENTO DE URGENCIA EM ATENCAO ESPECIALIZADA (III) ATENDIMENTO ORTOPEDICO COM IMOBILIZACAO PROVISORIA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1115616" y="2564904"/>
          <a:ext cx="6769224" cy="3315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44625"/>
            <a:ext cx="9144000" cy="107721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 defTabSz="913655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ANÁLISE DEMONSTRATIVA: HOSPITAIS DE ADMINISTRAÇÃO DIRETA E GESTÃO O.S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7" y="1340773"/>
          <a:ext cx="7920881" cy="4680523"/>
        </p:xfrm>
        <a:graphic>
          <a:graphicData uri="http://schemas.openxmlformats.org/drawingml/2006/table">
            <a:tbl>
              <a:tblPr/>
              <a:tblGrid>
                <a:gridCol w="3855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Média anual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GESTÃO DIRETA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GESTÃO 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Jaboatão Prazeres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João Murilo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Atendimentos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8465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11963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Internamentos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Partos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Produção 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8801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12746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Custo 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R$ 1.817.620,23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R$ 2.309.213,80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Repasse SUS (média mensal)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R$ 244.122,68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R$ 614.570,47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% Repasse SUS (média mensal)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13,4%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26,6%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Custo por produção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R$ 206,52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R$ 181,17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Diferença por produção (HJM-HJP)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-R$ 25,35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Diferença de custo por produção (%)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-12,28%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Quantidade de Médicos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6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Produtividade (Produção/Médico)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76,53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81,18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313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OBS: não há cirurgias registradas no período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-36512" y="6308304"/>
            <a:ext cx="4211960" cy="600136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>
              <a:defRPr/>
            </a:pP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Planilha Levantamento Hospitais SEAS/SES; Sistema de Gestão SES/DGMMAS ,Planilha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Contabil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Financeira e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Efisco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Análise: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NGR-Seplag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307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44625"/>
            <a:ext cx="9144000" cy="107721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 defTabSz="913655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ANÁLISE DEMONSTRATIVA: HOSPITAIS DE ADMINISTRAÇÃO DIRETA E GESTÃO O.S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42941" y="1357317"/>
          <a:ext cx="7817494" cy="5024010"/>
        </p:xfrm>
        <a:graphic>
          <a:graphicData uri="http://schemas.openxmlformats.org/drawingml/2006/table">
            <a:tbl>
              <a:tblPr/>
              <a:tblGrid>
                <a:gridCol w="394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Média anual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GESTÃO DIRETA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GESTÃO 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Produção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HOSPAM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Fernando Bez.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6600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9510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Cirurgias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Internamentos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437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635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Produção 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7175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10682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Custo 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R$ 1.307.935,91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R$ 1.634.855,44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Repasse SUS (média mensal)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R$ 395.639,70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R$ 480.208,90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% Repasse SUS (média mensal)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30,2%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29,4%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Custo por produção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R$ 182,29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R$ 153,05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Diferença de custo por produção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(FB-HOSPAM)</a:t>
                      </a:r>
                      <a:endParaRPr lang="pt-BR" sz="1200" b="0" i="0" u="none" strike="noStrike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-R$ 29,24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Diferença de custo por produção (%)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-16,04%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Quantidade de Médicos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Produtividade (Produção/Médico)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115,73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53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-22845" y="6308304"/>
            <a:ext cx="3658742" cy="600136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>
              <a:defRPr/>
            </a:pP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Planilha Levantamento Hospitais SEAS/SES; Sistema de Gestão SES/DGMMAS, Planilha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Contabil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Financeira e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Efisco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Análise: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NGR-Seplag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307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defTabSz="913655"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ANÁLISE DEMONSTRATIVA: HOSPITAIS DE ADMINISTRAÇÃO DIRETA E GESTÃO O.S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5536" y="1357879"/>
          <a:ext cx="8280920" cy="4663409"/>
        </p:xfrm>
        <a:graphic>
          <a:graphicData uri="http://schemas.openxmlformats.org/drawingml/2006/table">
            <a:tbl>
              <a:tblPr/>
              <a:tblGrid>
                <a:gridCol w="4179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Média anual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GESTÃO DIRETA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GESTÃO 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HDH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3562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6657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Cirurgias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395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514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Internamentos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781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959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Produção 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4738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Custo 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R$ 8.320.230,21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R$ 6.198.118,48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Repasse SUS (média mensal)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R$ 1.706.913,01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R$ 1.501.480,77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% Repasse SUS (média mensal)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20,5%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24,2%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Custo por produção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R$ 1.756,06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R$ 762,38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Diferença de custo por produção  (HDH-HRA)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-R$ 993,69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Diferença de custo por produção (%)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-56,59%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Quantidade de Médicos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8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Produtividade (Produção/Médico)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27,55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49,57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" y="6280920"/>
            <a:ext cx="4499992" cy="430859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>
              <a:defRPr/>
            </a:pPr>
            <a:r>
              <a:rPr lang="pt-BR" sz="1100" dirty="0">
                <a:solidFill>
                  <a:srgbClr val="002060"/>
                </a:solidFill>
              </a:rPr>
              <a:t>Fonte: Planilha Levantamento Hospitais SEAS/SES; Sistema de Gestão SES/DGMMAS , Planilha </a:t>
            </a:r>
            <a:r>
              <a:rPr lang="pt-BR" sz="1100" dirty="0" err="1">
                <a:solidFill>
                  <a:srgbClr val="002060"/>
                </a:solidFill>
              </a:rPr>
              <a:t>Contabil</a:t>
            </a:r>
            <a:r>
              <a:rPr lang="pt-BR" sz="1100" dirty="0">
                <a:solidFill>
                  <a:srgbClr val="002060"/>
                </a:solidFill>
              </a:rPr>
              <a:t> Financeira e </a:t>
            </a:r>
            <a:r>
              <a:rPr lang="pt-BR" sz="1100" dirty="0" err="1">
                <a:solidFill>
                  <a:srgbClr val="002060"/>
                </a:solidFill>
              </a:rPr>
              <a:t>Efisco</a:t>
            </a:r>
            <a:r>
              <a:rPr lang="pt-BR" sz="1100" dirty="0">
                <a:solidFill>
                  <a:srgbClr val="002060"/>
                </a:solidFill>
              </a:rPr>
              <a:t>. Análise: </a:t>
            </a:r>
            <a:r>
              <a:rPr lang="pt-BR" sz="1100" dirty="0" err="1">
                <a:solidFill>
                  <a:srgbClr val="002060"/>
                </a:solidFill>
              </a:rPr>
              <a:t>NGR-Seplag</a:t>
            </a:r>
            <a:endParaRPr lang="pt-BR" sz="1100" dirty="0">
              <a:solidFill>
                <a:srgbClr val="002060"/>
              </a:solidFill>
            </a:endParaRPr>
          </a:p>
        </p:txBody>
      </p:sp>
      <p:pic>
        <p:nvPicPr>
          <p:cNvPr id="7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307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109550"/>
            <a:ext cx="8484480" cy="34285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0" tIns="46678" rIns="90090" bIns="46678" anchor="ctr">
            <a:spAutoFit/>
          </a:bodyPr>
          <a:lstStyle/>
          <a:p>
            <a:pPr algn="just" defTabSz="40735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  <a:tab pos="8147140" algn="l"/>
              </a:tabLst>
            </a:pPr>
            <a:endParaRPr lang="pt-BR" altLang="pt-BR" sz="2000" b="1" u="sng" dirty="0">
              <a:solidFill>
                <a:srgbClr val="FFFFFF"/>
              </a:solidFill>
            </a:endParaRPr>
          </a:p>
          <a:p>
            <a:pPr algn="just" defTabSz="407357" fontAlgn="base">
              <a:lnSpc>
                <a:spcPct val="150000"/>
              </a:lnSpc>
              <a:spcBef>
                <a:spcPct val="0"/>
              </a:spcBef>
              <a:spcAft>
                <a:spcPts val="601"/>
              </a:spcAft>
              <a:buSzPct val="100000"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  <a:tab pos="8147140" algn="l"/>
              </a:tabLst>
            </a:pPr>
            <a:endParaRPr lang="pt-BR" altLang="pt-BR" b="1" dirty="0">
              <a:solidFill>
                <a:srgbClr val="1F497D"/>
              </a:solidFill>
            </a:endParaRPr>
          </a:p>
          <a:p>
            <a:pPr algn="just" defTabSz="407357" fontAlgn="base">
              <a:lnSpc>
                <a:spcPct val="150000"/>
              </a:lnSpc>
              <a:spcBef>
                <a:spcPct val="0"/>
              </a:spcBef>
              <a:spcAft>
                <a:spcPts val="601"/>
              </a:spcAft>
              <a:buSzPct val="100000"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  <a:tab pos="8147140" algn="l"/>
              </a:tabLst>
            </a:pPr>
            <a:endParaRPr lang="pt-BR" altLang="pt-BR" sz="1400" b="1" dirty="0">
              <a:solidFill>
                <a:srgbClr val="1F497D"/>
              </a:solidFill>
            </a:endParaRPr>
          </a:p>
          <a:p>
            <a:pPr algn="just" defTabSz="407357" fontAlgn="base">
              <a:lnSpc>
                <a:spcPct val="150000"/>
              </a:lnSpc>
              <a:spcBef>
                <a:spcPct val="0"/>
              </a:spcBef>
              <a:spcAft>
                <a:spcPts val="601"/>
              </a:spcAft>
              <a:buSzPct val="100000"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  <a:tab pos="8147140" algn="l"/>
              </a:tabLst>
            </a:pPr>
            <a:endParaRPr lang="pt-BR" altLang="pt-BR" b="1" dirty="0">
              <a:solidFill>
                <a:srgbClr val="1F497D"/>
              </a:solidFill>
            </a:endParaRPr>
          </a:p>
          <a:p>
            <a:pPr algn="just" defTabSz="407357" fontAlgn="base">
              <a:lnSpc>
                <a:spcPct val="150000"/>
              </a:lnSpc>
              <a:spcBef>
                <a:spcPct val="0"/>
              </a:spcBef>
              <a:spcAft>
                <a:spcPts val="601"/>
              </a:spcAft>
              <a:buSzPct val="100000"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  <a:tab pos="8147140" algn="l"/>
              </a:tabLst>
            </a:pPr>
            <a:endParaRPr lang="pt-BR" altLang="pt-BR" b="1" dirty="0">
              <a:solidFill>
                <a:srgbClr val="1F497D"/>
              </a:solidFill>
            </a:endParaRPr>
          </a:p>
          <a:p>
            <a:pPr algn="just" defTabSz="407357" fontAlgn="base">
              <a:lnSpc>
                <a:spcPct val="150000"/>
              </a:lnSpc>
              <a:spcBef>
                <a:spcPct val="0"/>
              </a:spcBef>
              <a:spcAft>
                <a:spcPts val="601"/>
              </a:spcAft>
              <a:buSzPct val="100000"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  <a:tab pos="8147140" algn="l"/>
              </a:tabLst>
            </a:pPr>
            <a:endParaRPr lang="pt-BR" altLang="pt-BR" b="1" dirty="0">
              <a:solidFill>
                <a:srgbClr val="1F497D"/>
              </a:solidFill>
            </a:endParaRPr>
          </a:p>
          <a:p>
            <a:pPr algn="just" defTabSz="407357" fontAlgn="base">
              <a:lnSpc>
                <a:spcPct val="150000"/>
              </a:lnSpc>
              <a:spcBef>
                <a:spcPct val="0"/>
              </a:spcBef>
              <a:spcAft>
                <a:spcPts val="601"/>
              </a:spcAft>
              <a:buSzPct val="100000"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  <a:tab pos="8147140" algn="l"/>
              </a:tabLst>
            </a:pPr>
            <a:endParaRPr lang="pt-BR" altLang="pt-BR" b="1" dirty="0">
              <a:solidFill>
                <a:srgbClr val="1F497D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6001" y="268255"/>
            <a:ext cx="8572320" cy="5502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98" tIns="45698" rIns="91398" bIns="45698">
            <a:spAutoFit/>
          </a:bodyPr>
          <a:lstStyle/>
          <a:p>
            <a:pPr algn="ctr"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  <a:tab pos="8147140" algn="l"/>
                <a:tab pos="8554498" algn="l"/>
              </a:tabLst>
            </a:pPr>
            <a:r>
              <a:rPr lang="pt-BR" altLang="pt-BR" sz="3200" b="1" dirty="0">
                <a:solidFill>
                  <a:srgbClr val="FFFFFF"/>
                </a:solidFill>
              </a:rPr>
              <a:t>EQUIPAMENTOS</a:t>
            </a:r>
          </a:p>
        </p:txBody>
      </p:sp>
      <p:pic>
        <p:nvPicPr>
          <p:cNvPr id="5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680" y="6192650"/>
            <a:ext cx="1501920" cy="62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652" y="2906405"/>
            <a:ext cx="345600" cy="5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0807" y="3886274"/>
            <a:ext cx="673920" cy="13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m 34" descr="UPAE.png"/>
          <p:cNvPicPr>
            <a:picLocks noChangeAspect="1"/>
          </p:cNvPicPr>
          <p:nvPr/>
        </p:nvPicPr>
        <p:blipFill>
          <a:blip r:embed="rId6" cstate="print"/>
          <a:srcRect r="71713" b="72906"/>
          <a:stretch>
            <a:fillRect/>
          </a:stretch>
        </p:blipFill>
        <p:spPr>
          <a:xfrm>
            <a:off x="1044855" y="1599921"/>
            <a:ext cx="1361496" cy="1081787"/>
          </a:xfrm>
          <a:prstGeom prst="rect">
            <a:avLst/>
          </a:prstGeom>
        </p:spPr>
      </p:pic>
      <p:pic>
        <p:nvPicPr>
          <p:cNvPr id="36" name="Imagem 35" descr="hemop2e.png"/>
          <p:cNvPicPr>
            <a:picLocks noChangeAspect="1"/>
          </p:cNvPicPr>
          <p:nvPr/>
        </p:nvPicPr>
        <p:blipFill>
          <a:blip r:embed="rId7" cstate="print"/>
          <a:srcRect r="75777" b="82714"/>
          <a:stretch>
            <a:fillRect/>
          </a:stretch>
        </p:blipFill>
        <p:spPr>
          <a:xfrm>
            <a:off x="2743110" y="1224199"/>
            <a:ext cx="1166180" cy="690369"/>
          </a:xfrm>
          <a:prstGeom prst="rect">
            <a:avLst/>
          </a:prstGeom>
        </p:spPr>
      </p:pic>
      <p:pic>
        <p:nvPicPr>
          <p:cNvPr id="37" name="Imagem 36" descr="UPAo.png"/>
          <p:cNvPicPr>
            <a:picLocks noChangeAspect="1"/>
          </p:cNvPicPr>
          <p:nvPr/>
        </p:nvPicPr>
        <p:blipFill>
          <a:blip r:embed="rId8" cstate="print"/>
          <a:srcRect r="82560" b="79442"/>
          <a:stretch>
            <a:fillRect/>
          </a:stretch>
        </p:blipFill>
        <p:spPr>
          <a:xfrm>
            <a:off x="5682401" y="1201783"/>
            <a:ext cx="839593" cy="821018"/>
          </a:xfrm>
          <a:prstGeom prst="rect">
            <a:avLst/>
          </a:prstGeom>
        </p:spPr>
      </p:pic>
      <p:pic>
        <p:nvPicPr>
          <p:cNvPr id="38" name="Imagem 37" descr="Lafepe.png"/>
          <p:cNvPicPr>
            <a:picLocks noChangeAspect="1"/>
          </p:cNvPicPr>
          <p:nvPr/>
        </p:nvPicPr>
        <p:blipFill>
          <a:blip r:embed="rId9" cstate="print"/>
          <a:srcRect r="79847" b="81078"/>
          <a:stretch>
            <a:fillRect/>
          </a:stretch>
        </p:blipFill>
        <p:spPr>
          <a:xfrm>
            <a:off x="979542" y="2841081"/>
            <a:ext cx="970228" cy="755693"/>
          </a:xfrm>
          <a:prstGeom prst="rect">
            <a:avLst/>
          </a:prstGeom>
        </p:spPr>
      </p:pic>
      <p:sp>
        <p:nvSpPr>
          <p:cNvPr id="40" name="CustomShape 10"/>
          <p:cNvSpPr/>
          <p:nvPr/>
        </p:nvSpPr>
        <p:spPr>
          <a:xfrm>
            <a:off x="3330967" y="2906407"/>
            <a:ext cx="2090160" cy="1306487"/>
          </a:xfrm>
          <a:prstGeom prst="roundRect">
            <a:avLst>
              <a:gd name="adj" fmla="val 13665"/>
            </a:avLst>
          </a:prstGeom>
          <a:solidFill>
            <a:srgbClr val="00706D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 defTabSz="913832"/>
            <a:r>
              <a:rPr lang="pt-BR" sz="2500" b="1" dirty="0">
                <a:solidFill>
                  <a:srgbClr val="FFFFFF"/>
                </a:solidFill>
              </a:rPr>
              <a:t>Secretaria Estadual de Saúde</a:t>
            </a:r>
            <a:endParaRPr sz="2500" dirty="0">
              <a:solidFill>
                <a:prstClr val="black"/>
              </a:solidFill>
            </a:endParaRPr>
          </a:p>
        </p:txBody>
      </p:sp>
      <p:pic>
        <p:nvPicPr>
          <p:cNvPr id="42" name="Imagem 41" descr="casa.png"/>
          <p:cNvPicPr>
            <a:picLocks noChangeAspect="1"/>
          </p:cNvPicPr>
          <p:nvPr/>
        </p:nvPicPr>
        <p:blipFill>
          <a:blip r:embed="rId10" cstate="print"/>
          <a:srcRect r="85284" b="85994"/>
          <a:stretch>
            <a:fillRect/>
          </a:stretch>
        </p:blipFill>
        <p:spPr>
          <a:xfrm>
            <a:off x="2612479" y="5020961"/>
            <a:ext cx="708321" cy="559192"/>
          </a:xfrm>
          <a:prstGeom prst="rect">
            <a:avLst/>
          </a:prstGeom>
        </p:spPr>
      </p:pic>
      <p:pic>
        <p:nvPicPr>
          <p:cNvPr id="43" name="Picture 2"/>
          <p:cNvPicPr>
            <a:picLocks noChangeArrowheads="1"/>
          </p:cNvPicPr>
          <p:nvPr/>
        </p:nvPicPr>
        <p:blipFill>
          <a:blip r:embed="rId11" cstate="print"/>
          <a:srcRect l="36254" r="53745" b="82883"/>
          <a:stretch>
            <a:fillRect/>
          </a:stretch>
        </p:blipFill>
        <p:spPr bwMode="auto">
          <a:xfrm>
            <a:off x="4376047" y="1158875"/>
            <a:ext cx="783810" cy="8161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4" name="Picture 2"/>
          <p:cNvPicPr>
            <a:picLocks noChangeArrowheads="1"/>
          </p:cNvPicPr>
          <p:nvPr/>
        </p:nvPicPr>
        <p:blipFill>
          <a:blip r:embed="rId11" cstate="print"/>
          <a:srcRect l="36254" r="53745" b="82883"/>
          <a:stretch>
            <a:fillRect/>
          </a:stretch>
        </p:blipFill>
        <p:spPr bwMode="auto">
          <a:xfrm>
            <a:off x="6531524" y="1713761"/>
            <a:ext cx="783810" cy="8161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6" name="CaixaDeTexto 45"/>
          <p:cNvSpPr txBox="1"/>
          <p:nvPr/>
        </p:nvSpPr>
        <p:spPr>
          <a:xfrm>
            <a:off x="4637321" y="2008096"/>
            <a:ext cx="914445" cy="343427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Grandes Hospitais (06)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893982" y="2187841"/>
            <a:ext cx="653175" cy="213595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UPAE (09)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2939062" y="1877448"/>
            <a:ext cx="849127" cy="213595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HEMOPE (11)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5878349" y="1985680"/>
            <a:ext cx="914445" cy="213595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UPA (15)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6531524" y="2514463"/>
            <a:ext cx="914445" cy="343427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Hospitais  Menores (23)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1240809" y="4848518"/>
            <a:ext cx="1110397" cy="213595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Mãe coruja (101)</a:t>
            </a:r>
          </a:p>
        </p:txBody>
      </p:sp>
      <p:pic>
        <p:nvPicPr>
          <p:cNvPr id="53" name="Imagem 52" descr="mãecoruja.png"/>
          <p:cNvPicPr>
            <a:picLocks noChangeAspect="1"/>
          </p:cNvPicPr>
          <p:nvPr/>
        </p:nvPicPr>
        <p:blipFill>
          <a:blip r:embed="rId12" cstate="print"/>
          <a:srcRect r="77141" b="84358"/>
          <a:stretch>
            <a:fillRect/>
          </a:stretch>
        </p:blipFill>
        <p:spPr>
          <a:xfrm>
            <a:off x="783586" y="4260598"/>
            <a:ext cx="1100226" cy="624517"/>
          </a:xfrm>
          <a:prstGeom prst="rect">
            <a:avLst/>
          </a:prstGeom>
        </p:spPr>
      </p:pic>
      <p:sp>
        <p:nvSpPr>
          <p:cNvPr id="54" name="CaixaDeTexto 53"/>
          <p:cNvSpPr txBox="1"/>
          <p:nvPr/>
        </p:nvSpPr>
        <p:spPr>
          <a:xfrm>
            <a:off x="1567395" y="3298355"/>
            <a:ext cx="1110397" cy="213595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LAFEPE (07)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2481844" y="5543559"/>
            <a:ext cx="1371667" cy="341354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Hospitais Municipais  </a:t>
            </a:r>
          </a:p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(Minha certidão - 55)</a:t>
            </a:r>
          </a:p>
        </p:txBody>
      </p:sp>
      <p:pic>
        <p:nvPicPr>
          <p:cNvPr id="56" name="Imagem 55" descr="casa.png"/>
          <p:cNvPicPr>
            <a:picLocks noChangeAspect="1"/>
          </p:cNvPicPr>
          <p:nvPr/>
        </p:nvPicPr>
        <p:blipFill>
          <a:blip r:embed="rId10" cstate="print"/>
          <a:srcRect r="85284" b="85994"/>
          <a:stretch>
            <a:fillRect/>
          </a:stretch>
        </p:blipFill>
        <p:spPr>
          <a:xfrm>
            <a:off x="4114782" y="5204971"/>
            <a:ext cx="708321" cy="559192"/>
          </a:xfrm>
          <a:prstGeom prst="rect">
            <a:avLst/>
          </a:prstGeom>
        </p:spPr>
      </p:pic>
      <p:sp>
        <p:nvSpPr>
          <p:cNvPr id="57" name="CaixaDeTexto 56"/>
          <p:cNvSpPr txBox="1"/>
          <p:nvPr/>
        </p:nvSpPr>
        <p:spPr>
          <a:xfrm>
            <a:off x="4114777" y="5727570"/>
            <a:ext cx="1371667" cy="213595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Regionais de Saúde (12)</a:t>
            </a:r>
          </a:p>
        </p:txBody>
      </p:sp>
      <p:pic>
        <p:nvPicPr>
          <p:cNvPr id="59" name="Imagem 58" descr="download (1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72310" y="4539518"/>
            <a:ext cx="519101" cy="372225"/>
          </a:xfrm>
          <a:prstGeom prst="rect">
            <a:avLst/>
          </a:prstGeom>
        </p:spPr>
      </p:pic>
      <p:pic>
        <p:nvPicPr>
          <p:cNvPr id="61" name="Imagem 60" descr="lace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88749" y="3690299"/>
            <a:ext cx="653175" cy="653244"/>
          </a:xfrm>
          <a:prstGeom prst="rect">
            <a:avLst/>
          </a:prstGeom>
        </p:spPr>
      </p:pic>
      <p:pic>
        <p:nvPicPr>
          <p:cNvPr id="62" name="Imagem 61" descr="barr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17084" y="5127437"/>
            <a:ext cx="1033505" cy="301915"/>
          </a:xfrm>
          <a:prstGeom prst="rect">
            <a:avLst/>
          </a:prstGeom>
        </p:spPr>
      </p:pic>
      <p:sp>
        <p:nvSpPr>
          <p:cNvPr id="63" name="CaixaDeTexto 62"/>
          <p:cNvSpPr txBox="1"/>
          <p:nvPr/>
        </p:nvSpPr>
        <p:spPr>
          <a:xfrm>
            <a:off x="6662159" y="5192762"/>
            <a:ext cx="1371667" cy="213595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Central de Transplante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7315334" y="4604842"/>
            <a:ext cx="1371667" cy="213595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APEVISA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7511291" y="3886274"/>
            <a:ext cx="1371667" cy="213595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LACEN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7772336" y="3102382"/>
            <a:ext cx="1371667" cy="213595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pPr defTabSz="40735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9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Assistência Farmacêutica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44625"/>
            <a:ext cx="9144000" cy="107721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 defTabSz="913655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ANÁLISE DEMONSTRATIVA: HOSPITAIS DE ADMINISTRAÇÃO DIRETA E GESTÃO O.S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42938" y="1214438"/>
          <a:ext cx="7858152" cy="5170718"/>
        </p:xfrm>
        <a:graphic>
          <a:graphicData uri="http://schemas.openxmlformats.org/drawingml/2006/table">
            <a:tbl>
              <a:tblPr/>
              <a:tblGrid>
                <a:gridCol w="3616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Média anual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GESTÃO DIRETA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GESTÃO 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SEIS GRANDES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OS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(Metropolitanos + 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S.Magalhães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67209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28936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Cirurgias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3743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1374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Internamentos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7283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3215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1602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Produção 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78850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Custo 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R$ 87.300.308,76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R$ 22.265.075,28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Repasse SUS (média mensal)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R$ 21.526.293,55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R$ 4.840.758,05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% Repasse SUS (média mensal)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24,7%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21,7%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Custo por produção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R$ 1.107,17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R$ 633,85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Diferença de custo por produção  (SG-OS)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-R$ 473,32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Diferença de custo por produção (%)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-42,75%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Quantidade de Médicos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2520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665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Produtividade (Produção/Médico)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31,29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52,82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0" y="6280920"/>
            <a:ext cx="4608512" cy="430859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>
              <a:defRPr/>
            </a:pP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Planilha Levantamento Hospitais SEAS/SES; Sistema de Gestão SES/DGMMAS  Planilha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Contabil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Financeira e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Efisco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Análise: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NGR-Seplag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307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 defTabSz="913655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RANKING DOS GASTOS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0" y="1124744"/>
            <a:ext cx="8101270" cy="623562"/>
          </a:xfrm>
          <a:prstGeom prst="roundRect">
            <a:avLst/>
          </a:prstGeom>
          <a:solidFill>
            <a:srgbClr val="33A7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293" tIns="45646" rIns="91293" bIns="45646" anchor="ctr"/>
          <a:lstStyle/>
          <a:p>
            <a:pPr algn="ctr" defTabSz="913655">
              <a:defRPr/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</a:rPr>
              <a:t>Ranking do gasto total e da produção 2015 dos 11 primeiros hospitais classificados quanto ao gasto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3533" y="1988846"/>
          <a:ext cx="8568951" cy="3672409"/>
        </p:xfrm>
        <a:graphic>
          <a:graphicData uri="http://schemas.openxmlformats.org/drawingml/2006/table">
            <a:tbl>
              <a:tblPr/>
              <a:tblGrid>
                <a:gridCol w="1872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2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2027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Ranking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Ranking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Hospitais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Gasto Total (R$)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Hospitais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Gasto Total (R$)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da Restauração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255.805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R$ 304.021.405,51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da Restauração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255.805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R$ 304.021.405,51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Otávio de Freitas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106.333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R$ 176.326.768,32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Barão de Lucena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251.087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R$ 145.977.026,90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Agamenon Magalhães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73.499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R$ 162.107.330,57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Dom Malan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235.482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R$ 55.388.415,56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Getúlio Vargas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202.620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R$ 159.328.411,29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Getúlio Vargas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202.620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R$ 159.328.411,29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Barão de Lucena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251.087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R$ 145.977.026,90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Sílvio Magalhães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163.824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R$ 43.650.192,88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Regional do Agreste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56.185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R$ 99.842.762,55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Otávio de Freitas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106.333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R$ 176.326.768,32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</a:t>
                      </a:r>
                      <a:r>
                        <a:rPr lang="pt-BR" sz="1100" b="0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Pelópidas</a:t>
                      </a:r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Silveira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54.519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R$ 77.293.730,39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Dom Helder Câmara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97.576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R$ 74.377.421,70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Dom Helder Câmara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97.576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R$ 74.377.421,70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Miguel Arraes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89.190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R$ 71.859.558,36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Miguel Arraes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89.190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R$ 71.859.558,36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Agamenon Magalhães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73.499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R$ 162.107.330,57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Dom Malan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235.482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R$ 55.388.415,56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Regional do Agreste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56.185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R$ 99.842.762,55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Sílvio Magalhães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163.824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R$ 43.650.192,88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Hospital </a:t>
                      </a:r>
                      <a:r>
                        <a:rPr lang="pt-BR" sz="1100" b="0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Pelópidas</a:t>
                      </a:r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Silveira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54.519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R$ 77.293.730,39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" y="6213212"/>
            <a:ext cx="3635896" cy="600136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>
              <a:defRPr/>
            </a:pP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Planilha Levantamento Hospitais SEAS/SES -Sistema de Gestão SES/DGMMAS , Planilha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Contabil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Financeira e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Efisco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Análise: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NGR-Seplag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riângulo isósceles 9"/>
          <p:cNvSpPr/>
          <p:nvPr/>
        </p:nvSpPr>
        <p:spPr bwMode="auto">
          <a:xfrm flipV="1">
            <a:off x="3470997" y="2273253"/>
            <a:ext cx="1039812" cy="142875"/>
          </a:xfrm>
          <a:prstGeom prst="triangle">
            <a:avLst/>
          </a:prstGeom>
          <a:solidFill>
            <a:srgbClr val="1C3B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10" tIns="45706" rIns="91410" bIns="45706"/>
          <a:lstStyle/>
          <a:p>
            <a:pPr>
              <a:defRPr/>
            </a:pPr>
            <a:endParaRPr lang="pt-BR">
              <a:cs typeface="Arial" pitchFamily="34" charset="0"/>
            </a:endParaRPr>
          </a:p>
        </p:txBody>
      </p:sp>
      <p:sp>
        <p:nvSpPr>
          <p:cNvPr id="11" name="Triângulo isósceles 10"/>
          <p:cNvSpPr/>
          <p:nvPr/>
        </p:nvSpPr>
        <p:spPr bwMode="auto">
          <a:xfrm flipV="1">
            <a:off x="6628531" y="2278016"/>
            <a:ext cx="1039813" cy="142875"/>
          </a:xfrm>
          <a:prstGeom prst="triangle">
            <a:avLst/>
          </a:prstGeom>
          <a:solidFill>
            <a:srgbClr val="1C3B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10" tIns="45706" rIns="91410" bIns="45706"/>
          <a:lstStyle/>
          <a:p>
            <a:pPr>
              <a:defRPr/>
            </a:pPr>
            <a:endParaRPr lang="pt-BR"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307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307" y="6196993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 defTabSz="913655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PERCENTUAL DE GASTOS E PRODUÇÃO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51520" y="1052737"/>
            <a:ext cx="8101270" cy="424405"/>
          </a:xfrm>
          <a:prstGeom prst="roundRect">
            <a:avLst/>
          </a:prstGeom>
          <a:solidFill>
            <a:srgbClr val="33A7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293" tIns="45646" rIns="91293" bIns="45646" anchor="t"/>
          <a:lstStyle/>
          <a:p>
            <a:pPr algn="ctr" defTabSz="913655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</a:rPr>
              <a:t>Administração Direta x Gestão </a:t>
            </a:r>
            <a:r>
              <a:rPr lang="pt-BR" sz="2000" b="1" dirty="0" err="1">
                <a:solidFill>
                  <a:schemeClr val="bg1"/>
                </a:solidFill>
                <a:latin typeface="+mj-lt"/>
              </a:rPr>
              <a:t>O.S.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94997" y="1628800"/>
          <a:ext cx="7191405" cy="2291636"/>
        </p:xfrm>
        <a:graphic>
          <a:graphicData uri="http://schemas.openxmlformats.org/drawingml/2006/table">
            <a:tbl>
              <a:tblPr/>
              <a:tblGrid>
                <a:gridCol w="1768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29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Gestão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gastos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gastos no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produção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produção no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9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Hospitais da Administração Direta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R$ 1.324.093.195,95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1.903.140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9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Hospitais de Gestão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O.S.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R$ 421.525.585,35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1.081.180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36,23%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9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Todos Hospitais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R$ 1.745.618.781,30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2.984.320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94994" y="4077073"/>
          <a:ext cx="8215371" cy="2143140"/>
        </p:xfrm>
        <a:graphic>
          <a:graphicData uri="http://schemas.openxmlformats.org/drawingml/2006/table">
            <a:tbl>
              <a:tblPr/>
              <a:tblGrid>
                <a:gridCol w="126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8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0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Gestão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gastos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gastos no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 gastos no total (AD x O.S)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produção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 produção no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 produção no total (AD x O.S)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Hospitais da</a:t>
                      </a:r>
                      <a:r>
                        <a:rPr lang="pt-BR" sz="11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Administração Direta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R$ 1.324.093.195,95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1.903.140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Hospitais de Gestão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O.S.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R$ 421.525.585,35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1.081.180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R$ 206.613.553,18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2.038.327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Todos Hospitais e UPAS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R$ 1.952.232.334,48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5.022.647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35500" y="6309321"/>
            <a:ext cx="4032447" cy="600136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>
              <a:defRPr/>
            </a:pP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Planilha Levantamento Hospitais SEAS/SES; Sistema de Gestão SES/DGMMAS , Planilha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Contabil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Financeira e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Efisco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Análise: 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NGR-Seplag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39"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PERCENTUAL DE GASTOS E PRODUÇÃO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51520" y="1132387"/>
            <a:ext cx="8101270" cy="424405"/>
          </a:xfrm>
          <a:prstGeom prst="roundRect">
            <a:avLst/>
          </a:prstGeom>
          <a:solidFill>
            <a:srgbClr val="33A7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23" tIns="45660" rIns="91323" bIns="45660" anchor="t"/>
          <a:lstStyle/>
          <a:p>
            <a:pPr algn="ctr" defTabSz="913939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</a:rPr>
              <a:t>Administração Direta x Gestão </a:t>
            </a:r>
            <a:r>
              <a:rPr lang="pt-BR" sz="2000" b="1" dirty="0" err="1">
                <a:solidFill>
                  <a:schemeClr val="bg1"/>
                </a:solidFill>
                <a:latin typeface="+mj-lt"/>
              </a:rPr>
              <a:t>O.S.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94994" y="1700808"/>
          <a:ext cx="7489374" cy="2297946"/>
        </p:xfrm>
        <a:graphic>
          <a:graphicData uri="http://schemas.openxmlformats.org/drawingml/2006/table">
            <a:tbl>
              <a:tblPr/>
              <a:tblGrid>
                <a:gridCol w="1841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0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29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Gestão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gastos 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gastos no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produção 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produção no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Hospitais da Administração Direta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R$ 1.315.840.128,19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1.387.997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9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Hospitais de Gestão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O.S.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R$ 516.979.931,58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551.986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9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Todos Hospitais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R$ 1.832.820.059,77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1.939.983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94994" y="4149080"/>
          <a:ext cx="8215371" cy="2143140"/>
        </p:xfrm>
        <a:graphic>
          <a:graphicData uri="http://schemas.openxmlformats.org/drawingml/2006/table">
            <a:tbl>
              <a:tblPr/>
              <a:tblGrid>
                <a:gridCol w="126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8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0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Gestão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gastos 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 gastos no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 gastos no total (AD x O.S)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produção 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 produção no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 produção no total (AD x O.S)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Hospitais da</a:t>
                      </a:r>
                      <a:r>
                        <a:rPr lang="pt-BR" sz="11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Administração Direta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R$ 1.315.840.128,19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1.387.997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Hospitais de Gestão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O.S.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R$ 516.979.931,58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551.986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194.938.124,01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1.854.522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Todos Hospitais e UPAS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R$ 2.027.758.183,78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3.794.505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35497" y="6453336"/>
            <a:ext cx="66247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dirty="0">
                <a:solidFill>
                  <a:srgbClr val="002060"/>
                </a:solidFill>
              </a:rPr>
              <a:t>Fonte: Planilha Levantamento Hospitais SAI/SIH;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0825" y="185738"/>
            <a:ext cx="8483600" cy="3308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 u="sng" dirty="0">
              <a:solidFill>
                <a:srgbClr val="FFFFFF"/>
              </a:solidFill>
              <a:latin typeface="Calibri" pitchFamily="32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>
              <a:solidFill>
                <a:srgbClr val="1F497D"/>
              </a:solidFill>
              <a:latin typeface="Calibri" pitchFamily="32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400" b="1" dirty="0">
              <a:solidFill>
                <a:srgbClr val="1F497D"/>
              </a:solidFill>
              <a:latin typeface="Calibri" pitchFamily="32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>
              <a:solidFill>
                <a:srgbClr val="1F497D"/>
              </a:solidFill>
              <a:latin typeface="Calibri" pitchFamily="32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>
              <a:solidFill>
                <a:srgbClr val="1F497D"/>
              </a:solidFill>
              <a:latin typeface="Calibri" pitchFamily="32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>
              <a:solidFill>
                <a:srgbClr val="1F497D"/>
              </a:solidFill>
              <a:latin typeface="Calibri" pitchFamily="32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>
              <a:solidFill>
                <a:srgbClr val="1F497D"/>
              </a:solidFill>
              <a:latin typeface="Calibri" pitchFamily="32" charset="0"/>
            </a:endParaRP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02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PRODUÇÃO HOSPITAL REGIONAL RUY DE BARROS - ARCOVERDE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" y="2492896"/>
            <a:ext cx="9144030" cy="21602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eta para baixo 6"/>
          <p:cNvSpPr/>
          <p:nvPr/>
        </p:nvSpPr>
        <p:spPr bwMode="auto">
          <a:xfrm>
            <a:off x="3131840" y="1484784"/>
            <a:ext cx="720080" cy="792088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07904" y="1701969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19/08/2016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13204"/>
            <a:ext cx="9144000" cy="294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7188" y="4257676"/>
            <a:ext cx="8786812" cy="23309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63" tIns="46780" rIns="89963" bIns="46780">
            <a:spAutoFit/>
          </a:bodyPr>
          <a:lstStyle/>
          <a:p>
            <a:pPr algn="ctr" defTabSz="449077" fontAlgn="base">
              <a:spcBef>
                <a:spcPts val="1200"/>
              </a:spcBef>
              <a:spcAft>
                <a:spcPts val="600"/>
              </a:spcAft>
              <a:buSzPct val="100000"/>
              <a:tabLst>
                <a:tab pos="0" algn="l"/>
                <a:tab pos="447489" algn="l"/>
                <a:tab pos="896566" algn="l"/>
                <a:tab pos="1345642" algn="l"/>
                <a:tab pos="1794719" algn="l"/>
                <a:tab pos="2243795" algn="l"/>
                <a:tab pos="2692871" algn="l"/>
                <a:tab pos="3141946" algn="l"/>
                <a:tab pos="3591024" algn="l"/>
                <a:tab pos="4040099" algn="l"/>
                <a:tab pos="4489176" algn="l"/>
                <a:tab pos="4938252" algn="l"/>
                <a:tab pos="5387328" algn="l"/>
                <a:tab pos="5836405" algn="l"/>
                <a:tab pos="6285480" algn="l"/>
                <a:tab pos="6734557" algn="l"/>
                <a:tab pos="7183633" algn="l"/>
                <a:tab pos="7632709" algn="l"/>
                <a:tab pos="8081786" algn="l"/>
                <a:tab pos="8530862" algn="l"/>
                <a:tab pos="8979938" algn="l"/>
              </a:tabLst>
              <a:defRPr/>
            </a:pPr>
            <a:r>
              <a:rPr lang="pt-BR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Obrigado!</a:t>
            </a:r>
          </a:p>
          <a:p>
            <a:pPr algn="r" defTabSz="449077" fontAlgn="base">
              <a:spcBef>
                <a:spcPts val="1200"/>
              </a:spcBef>
              <a:spcAft>
                <a:spcPts val="600"/>
              </a:spcAft>
              <a:buSzPct val="100000"/>
              <a:tabLst>
                <a:tab pos="0" algn="l"/>
                <a:tab pos="447489" algn="l"/>
                <a:tab pos="896566" algn="l"/>
                <a:tab pos="1345642" algn="l"/>
                <a:tab pos="1794719" algn="l"/>
                <a:tab pos="2243795" algn="l"/>
                <a:tab pos="2692871" algn="l"/>
                <a:tab pos="3141946" algn="l"/>
                <a:tab pos="3591024" algn="l"/>
                <a:tab pos="4040099" algn="l"/>
                <a:tab pos="4489176" algn="l"/>
                <a:tab pos="4938252" algn="l"/>
                <a:tab pos="5387328" algn="l"/>
                <a:tab pos="5836405" algn="l"/>
                <a:tab pos="6285480" algn="l"/>
                <a:tab pos="6734557" algn="l"/>
                <a:tab pos="7183633" algn="l"/>
                <a:tab pos="7632709" algn="l"/>
                <a:tab pos="8081786" algn="l"/>
                <a:tab pos="8530862" algn="l"/>
                <a:tab pos="8979938" algn="l"/>
              </a:tabLst>
              <a:defRPr/>
            </a:pPr>
            <a:r>
              <a:rPr lang="pt-BR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Dr° Iran Costa</a:t>
            </a:r>
          </a:p>
          <a:p>
            <a:pPr algn="r" defTabSz="449077" fontAlgn="base">
              <a:spcBef>
                <a:spcPts val="1200"/>
              </a:spcBef>
              <a:spcAft>
                <a:spcPts val="600"/>
              </a:spcAft>
              <a:buSzPct val="100000"/>
              <a:tabLst>
                <a:tab pos="0" algn="l"/>
                <a:tab pos="447489" algn="l"/>
                <a:tab pos="896566" algn="l"/>
                <a:tab pos="1345642" algn="l"/>
                <a:tab pos="1794719" algn="l"/>
                <a:tab pos="2243795" algn="l"/>
                <a:tab pos="2692871" algn="l"/>
                <a:tab pos="3141946" algn="l"/>
                <a:tab pos="3591024" algn="l"/>
                <a:tab pos="4040099" algn="l"/>
                <a:tab pos="4489176" algn="l"/>
                <a:tab pos="4938252" algn="l"/>
                <a:tab pos="5387328" algn="l"/>
                <a:tab pos="5836405" algn="l"/>
                <a:tab pos="6285480" algn="l"/>
                <a:tab pos="6734557" algn="l"/>
                <a:tab pos="7183633" algn="l"/>
                <a:tab pos="7632709" algn="l"/>
                <a:tab pos="8081786" algn="l"/>
                <a:tab pos="8530862" algn="l"/>
                <a:tab pos="8979938" algn="l"/>
              </a:tabLst>
              <a:defRPr/>
            </a:pPr>
            <a:r>
              <a:rPr lang="pt-BR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Secretário Estadual de Saúde</a:t>
            </a:r>
            <a:endParaRPr lang="pt-BR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8904" y="1092200"/>
            <a:ext cx="6608763" cy="260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tângulo 5"/>
          <p:cNvSpPr/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0" tIns="45702" rIns="91400" bIns="45702" numCol="1" rtlCol="0" anchor="t" anchorCtr="0" compatLnSpc="1">
            <a:prstTxWarp prst="textNoShape">
              <a:avLst/>
            </a:prstTxWarp>
          </a:bodyPr>
          <a:lstStyle/>
          <a:p>
            <a:pPr defTabSz="44907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3901" y="6428450"/>
            <a:ext cx="4468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Elaboração própria – Conselho Nacional de Secretarias Municipais de Saúde</a:t>
            </a:r>
          </a:p>
          <a:p>
            <a:r>
              <a:rPr lang="pt-BR" sz="800" b="1" dirty="0"/>
              <a:t>Fontes</a:t>
            </a:r>
            <a:r>
              <a:rPr lang="pt-BR" sz="800" dirty="0"/>
              <a:t>: </a:t>
            </a:r>
            <a:r>
              <a:rPr lang="en-US" sz="800" dirty="0"/>
              <a:t>World Health Statistics 2013  (1993) e  SIOPS/MS (2015 ) </a:t>
            </a:r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80098" cy="1143000"/>
          </a:xfrm>
        </p:spPr>
        <p:txBody>
          <a:bodyPr/>
          <a:lstStyle/>
          <a:p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GASTOS SAÚDE - REPRESENTATIVIDADE ESFERAS GESTÃO </a:t>
            </a:r>
            <a:endParaRPr lang="pt-BR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4464496" cy="2815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0458" y="1911340"/>
            <a:ext cx="4722131" cy="281451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51520" y="4581128"/>
            <a:ext cx="41157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Ano 1993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28868" y="4555077"/>
            <a:ext cx="46151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Ano 2015</a:t>
            </a:r>
          </a:p>
        </p:txBody>
      </p:sp>
    </p:spTree>
    <p:extLst>
      <p:ext uri="{BB962C8B-B14F-4D97-AF65-F5344CB8AC3E}">
        <p14:creationId xmlns:p14="http://schemas.microsoft.com/office/powerpoint/2010/main" val="169624798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50825" y="185738"/>
            <a:ext cx="8483600" cy="330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 u="sng">
              <a:solidFill>
                <a:srgbClr val="FFFFFF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>
              <a:solidFill>
                <a:srgbClr val="1F497D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400" b="1">
              <a:solidFill>
                <a:srgbClr val="1F497D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>
              <a:solidFill>
                <a:srgbClr val="1F497D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>
              <a:solidFill>
                <a:srgbClr val="1F497D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>
              <a:solidFill>
                <a:srgbClr val="1F497D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008" y="18864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MATERNIDADES (Série Histórica|2011 a 2016)</a:t>
            </a:r>
          </a:p>
          <a:p>
            <a:pPr algn="ctr">
              <a:defRPr/>
            </a:pP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296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3"/>
          <p:cNvSpPr txBox="1"/>
          <p:nvPr/>
        </p:nvSpPr>
        <p:spPr>
          <a:xfrm>
            <a:off x="0" y="5733256"/>
            <a:ext cx="5500694" cy="10527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Fonte: CNES e SIH. Dados extraídos em 14/09/2016. Estabelecimentos com leito SUS.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Obs</a:t>
            </a:r>
            <a:r>
              <a:rPr lang="pt-B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: Os hospitais que realizaram menos de 12 partos no ano foram desconsiderados do levantamento.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Obs2: HC e CISAM estão inseridos nas maternidades da Rede Estadual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 </a:t>
            </a:r>
          </a:p>
        </p:txBody>
      </p:sp>
      <p:sp>
        <p:nvSpPr>
          <p:cNvPr id="9" name="CaixaDeTexto 3"/>
          <p:cNvSpPr txBox="1"/>
          <p:nvPr/>
        </p:nvSpPr>
        <p:spPr>
          <a:xfrm>
            <a:off x="0" y="5805264"/>
            <a:ext cx="8604448" cy="6090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baseline="0" dirty="0"/>
          </a:p>
          <a:p>
            <a:r>
              <a:rPr lang="pt-BR" sz="1400" baseline="0" dirty="0"/>
              <a:t> </a:t>
            </a:r>
            <a:endParaRPr lang="pt-BR" sz="1400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251520" y="1292678"/>
          <a:ext cx="8568952" cy="427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50825" y="185738"/>
            <a:ext cx="8483600" cy="330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 u="sng">
              <a:solidFill>
                <a:srgbClr val="FFFFFF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>
              <a:solidFill>
                <a:srgbClr val="1F497D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400" b="1">
              <a:solidFill>
                <a:srgbClr val="1F497D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>
              <a:solidFill>
                <a:srgbClr val="1F497D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>
              <a:solidFill>
                <a:srgbClr val="1F497D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>
              <a:solidFill>
                <a:srgbClr val="1F497D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008" y="18864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TOTAL DE PARTOS (Série Histórica|2011 a 2016)</a:t>
            </a:r>
          </a:p>
          <a:p>
            <a:pPr algn="ctr">
              <a:defRPr/>
            </a:pP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296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3"/>
          <p:cNvSpPr txBox="1"/>
          <p:nvPr/>
        </p:nvSpPr>
        <p:spPr>
          <a:xfrm>
            <a:off x="0" y="5733256"/>
            <a:ext cx="5076056" cy="105273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</a:t>
            </a:r>
            <a:r>
              <a:rPr lang="pt-BR" sz="14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CNES e SIH. Dados extraídos em 14/09/2016. 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Estabelecimentos com leito SUS.</a:t>
            </a:r>
            <a:endParaRPr lang="pt-BR" sz="14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400" baseline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Obs</a:t>
            </a:r>
            <a:r>
              <a:rPr lang="pt-BR" sz="14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Os hospitais que realizaram menos de 12 partos no ano foram desconsiderados do levantamento.</a:t>
            </a:r>
          </a:p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Obs2: Os dados de 2016 estão projetados para o ano.</a:t>
            </a:r>
            <a:endParaRPr lang="pt-BR" sz="14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14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4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0" y="1484784"/>
          <a:ext cx="8820472" cy="385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109556"/>
            <a:ext cx="8484480" cy="3428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80" tIns="46673" rIns="90080" bIns="46673" anchor="ctr">
            <a:spAutoFit/>
          </a:bodyPr>
          <a:lstStyle/>
          <a:p>
            <a:pPr algn="just" defTabSz="4073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5876" algn="l"/>
                <a:tab pos="813191" algn="l"/>
                <a:tab pos="1220503" algn="l"/>
                <a:tab pos="1627819" algn="l"/>
                <a:tab pos="2035135" algn="l"/>
                <a:tab pos="2442447" algn="l"/>
                <a:tab pos="2849764" algn="l"/>
                <a:tab pos="3257080" algn="l"/>
                <a:tab pos="3664394" algn="l"/>
                <a:tab pos="4071710" algn="l"/>
                <a:tab pos="4479024" algn="l"/>
                <a:tab pos="4886338" algn="l"/>
                <a:tab pos="5293653" algn="l"/>
                <a:tab pos="5700970" algn="l"/>
                <a:tab pos="6108283" algn="l"/>
                <a:tab pos="6515598" algn="l"/>
                <a:tab pos="6922912" algn="l"/>
                <a:tab pos="7330228" algn="l"/>
                <a:tab pos="7737543" algn="l"/>
                <a:tab pos="8144858" algn="l"/>
                <a:tab pos="8146295" algn="l"/>
              </a:tabLst>
            </a:pPr>
            <a:endParaRPr lang="pt-BR" altLang="pt-BR" sz="2000" b="1" u="sng" dirty="0">
              <a:solidFill>
                <a:srgbClr val="FFFFFF"/>
              </a:solidFill>
            </a:endParaRPr>
          </a:p>
          <a:p>
            <a:pPr algn="just" defTabSz="407315" fontAlgn="base">
              <a:lnSpc>
                <a:spcPct val="150000"/>
              </a:lnSpc>
              <a:spcBef>
                <a:spcPct val="0"/>
              </a:spcBef>
              <a:spcAft>
                <a:spcPts val="601"/>
              </a:spcAft>
              <a:buSzPct val="100000"/>
              <a:tabLst>
                <a:tab pos="0" algn="l"/>
                <a:tab pos="405876" algn="l"/>
                <a:tab pos="813191" algn="l"/>
                <a:tab pos="1220503" algn="l"/>
                <a:tab pos="1627819" algn="l"/>
                <a:tab pos="2035135" algn="l"/>
                <a:tab pos="2442447" algn="l"/>
                <a:tab pos="2849764" algn="l"/>
                <a:tab pos="3257080" algn="l"/>
                <a:tab pos="3664394" algn="l"/>
                <a:tab pos="4071710" algn="l"/>
                <a:tab pos="4479024" algn="l"/>
                <a:tab pos="4886338" algn="l"/>
                <a:tab pos="5293653" algn="l"/>
                <a:tab pos="5700970" algn="l"/>
                <a:tab pos="6108283" algn="l"/>
                <a:tab pos="6515598" algn="l"/>
                <a:tab pos="6922912" algn="l"/>
                <a:tab pos="7330228" algn="l"/>
                <a:tab pos="7737543" algn="l"/>
                <a:tab pos="8144858" algn="l"/>
                <a:tab pos="8146295" algn="l"/>
              </a:tabLst>
            </a:pPr>
            <a:endParaRPr lang="pt-BR" altLang="pt-BR" b="1" dirty="0">
              <a:solidFill>
                <a:srgbClr val="1F497D"/>
              </a:solidFill>
            </a:endParaRPr>
          </a:p>
          <a:p>
            <a:pPr algn="just" defTabSz="407315" fontAlgn="base">
              <a:lnSpc>
                <a:spcPct val="150000"/>
              </a:lnSpc>
              <a:spcBef>
                <a:spcPct val="0"/>
              </a:spcBef>
              <a:spcAft>
                <a:spcPts val="601"/>
              </a:spcAft>
              <a:buSzPct val="100000"/>
              <a:tabLst>
                <a:tab pos="0" algn="l"/>
                <a:tab pos="405876" algn="l"/>
                <a:tab pos="813191" algn="l"/>
                <a:tab pos="1220503" algn="l"/>
                <a:tab pos="1627819" algn="l"/>
                <a:tab pos="2035135" algn="l"/>
                <a:tab pos="2442447" algn="l"/>
                <a:tab pos="2849764" algn="l"/>
                <a:tab pos="3257080" algn="l"/>
                <a:tab pos="3664394" algn="l"/>
                <a:tab pos="4071710" algn="l"/>
                <a:tab pos="4479024" algn="l"/>
                <a:tab pos="4886338" algn="l"/>
                <a:tab pos="5293653" algn="l"/>
                <a:tab pos="5700970" algn="l"/>
                <a:tab pos="6108283" algn="l"/>
                <a:tab pos="6515598" algn="l"/>
                <a:tab pos="6922912" algn="l"/>
                <a:tab pos="7330228" algn="l"/>
                <a:tab pos="7737543" algn="l"/>
                <a:tab pos="8144858" algn="l"/>
                <a:tab pos="8146295" algn="l"/>
              </a:tabLst>
            </a:pPr>
            <a:endParaRPr lang="pt-BR" altLang="pt-BR" sz="1400" b="1" dirty="0">
              <a:solidFill>
                <a:srgbClr val="1F497D"/>
              </a:solidFill>
            </a:endParaRPr>
          </a:p>
          <a:p>
            <a:pPr algn="just" defTabSz="407315" fontAlgn="base">
              <a:lnSpc>
                <a:spcPct val="150000"/>
              </a:lnSpc>
              <a:spcBef>
                <a:spcPct val="0"/>
              </a:spcBef>
              <a:spcAft>
                <a:spcPts val="601"/>
              </a:spcAft>
              <a:buSzPct val="100000"/>
              <a:tabLst>
                <a:tab pos="0" algn="l"/>
                <a:tab pos="405876" algn="l"/>
                <a:tab pos="813191" algn="l"/>
                <a:tab pos="1220503" algn="l"/>
                <a:tab pos="1627819" algn="l"/>
                <a:tab pos="2035135" algn="l"/>
                <a:tab pos="2442447" algn="l"/>
                <a:tab pos="2849764" algn="l"/>
                <a:tab pos="3257080" algn="l"/>
                <a:tab pos="3664394" algn="l"/>
                <a:tab pos="4071710" algn="l"/>
                <a:tab pos="4479024" algn="l"/>
                <a:tab pos="4886338" algn="l"/>
                <a:tab pos="5293653" algn="l"/>
                <a:tab pos="5700970" algn="l"/>
                <a:tab pos="6108283" algn="l"/>
                <a:tab pos="6515598" algn="l"/>
                <a:tab pos="6922912" algn="l"/>
                <a:tab pos="7330228" algn="l"/>
                <a:tab pos="7737543" algn="l"/>
                <a:tab pos="8144858" algn="l"/>
                <a:tab pos="8146295" algn="l"/>
              </a:tabLst>
            </a:pPr>
            <a:endParaRPr lang="pt-BR" altLang="pt-BR" b="1" dirty="0">
              <a:solidFill>
                <a:srgbClr val="1F497D"/>
              </a:solidFill>
            </a:endParaRPr>
          </a:p>
          <a:p>
            <a:pPr algn="just" defTabSz="407315" fontAlgn="base">
              <a:lnSpc>
                <a:spcPct val="150000"/>
              </a:lnSpc>
              <a:spcBef>
                <a:spcPct val="0"/>
              </a:spcBef>
              <a:spcAft>
                <a:spcPts val="601"/>
              </a:spcAft>
              <a:buSzPct val="100000"/>
              <a:tabLst>
                <a:tab pos="0" algn="l"/>
                <a:tab pos="405876" algn="l"/>
                <a:tab pos="813191" algn="l"/>
                <a:tab pos="1220503" algn="l"/>
                <a:tab pos="1627819" algn="l"/>
                <a:tab pos="2035135" algn="l"/>
                <a:tab pos="2442447" algn="l"/>
                <a:tab pos="2849764" algn="l"/>
                <a:tab pos="3257080" algn="l"/>
                <a:tab pos="3664394" algn="l"/>
                <a:tab pos="4071710" algn="l"/>
                <a:tab pos="4479024" algn="l"/>
                <a:tab pos="4886338" algn="l"/>
                <a:tab pos="5293653" algn="l"/>
                <a:tab pos="5700970" algn="l"/>
                <a:tab pos="6108283" algn="l"/>
                <a:tab pos="6515598" algn="l"/>
                <a:tab pos="6922912" algn="l"/>
                <a:tab pos="7330228" algn="l"/>
                <a:tab pos="7737543" algn="l"/>
                <a:tab pos="8144858" algn="l"/>
                <a:tab pos="8146295" algn="l"/>
              </a:tabLst>
            </a:pPr>
            <a:endParaRPr lang="pt-BR" altLang="pt-BR" b="1" dirty="0">
              <a:solidFill>
                <a:srgbClr val="1F497D"/>
              </a:solidFill>
            </a:endParaRPr>
          </a:p>
          <a:p>
            <a:pPr algn="just" defTabSz="407315" fontAlgn="base">
              <a:lnSpc>
                <a:spcPct val="150000"/>
              </a:lnSpc>
              <a:spcBef>
                <a:spcPct val="0"/>
              </a:spcBef>
              <a:spcAft>
                <a:spcPts val="601"/>
              </a:spcAft>
              <a:buSzPct val="100000"/>
              <a:tabLst>
                <a:tab pos="0" algn="l"/>
                <a:tab pos="405876" algn="l"/>
                <a:tab pos="813191" algn="l"/>
                <a:tab pos="1220503" algn="l"/>
                <a:tab pos="1627819" algn="l"/>
                <a:tab pos="2035135" algn="l"/>
                <a:tab pos="2442447" algn="l"/>
                <a:tab pos="2849764" algn="l"/>
                <a:tab pos="3257080" algn="l"/>
                <a:tab pos="3664394" algn="l"/>
                <a:tab pos="4071710" algn="l"/>
                <a:tab pos="4479024" algn="l"/>
                <a:tab pos="4886338" algn="l"/>
                <a:tab pos="5293653" algn="l"/>
                <a:tab pos="5700970" algn="l"/>
                <a:tab pos="6108283" algn="l"/>
                <a:tab pos="6515598" algn="l"/>
                <a:tab pos="6922912" algn="l"/>
                <a:tab pos="7330228" algn="l"/>
                <a:tab pos="7737543" algn="l"/>
                <a:tab pos="8144858" algn="l"/>
                <a:tab pos="8146295" algn="l"/>
              </a:tabLst>
            </a:pPr>
            <a:endParaRPr lang="pt-BR" altLang="pt-BR" b="1" dirty="0">
              <a:solidFill>
                <a:srgbClr val="1F497D"/>
              </a:solidFill>
            </a:endParaRPr>
          </a:p>
          <a:p>
            <a:pPr algn="just" defTabSz="407315" fontAlgn="base">
              <a:lnSpc>
                <a:spcPct val="150000"/>
              </a:lnSpc>
              <a:spcBef>
                <a:spcPct val="0"/>
              </a:spcBef>
              <a:spcAft>
                <a:spcPts val="601"/>
              </a:spcAft>
              <a:buSzPct val="100000"/>
              <a:tabLst>
                <a:tab pos="0" algn="l"/>
                <a:tab pos="405876" algn="l"/>
                <a:tab pos="813191" algn="l"/>
                <a:tab pos="1220503" algn="l"/>
                <a:tab pos="1627819" algn="l"/>
                <a:tab pos="2035135" algn="l"/>
                <a:tab pos="2442447" algn="l"/>
                <a:tab pos="2849764" algn="l"/>
                <a:tab pos="3257080" algn="l"/>
                <a:tab pos="3664394" algn="l"/>
                <a:tab pos="4071710" algn="l"/>
                <a:tab pos="4479024" algn="l"/>
                <a:tab pos="4886338" algn="l"/>
                <a:tab pos="5293653" algn="l"/>
                <a:tab pos="5700970" algn="l"/>
                <a:tab pos="6108283" algn="l"/>
                <a:tab pos="6515598" algn="l"/>
                <a:tab pos="6922912" algn="l"/>
                <a:tab pos="7330228" algn="l"/>
                <a:tab pos="7737543" algn="l"/>
                <a:tab pos="8144858" algn="l"/>
                <a:tab pos="8146295" algn="l"/>
              </a:tabLst>
            </a:pPr>
            <a:endParaRPr lang="pt-BR" altLang="pt-BR" b="1" dirty="0">
              <a:solidFill>
                <a:srgbClr val="1F497D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6001" y="268256"/>
            <a:ext cx="8572320" cy="550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9" tIns="45693" rIns="91389" bIns="45693">
            <a:spAutoFit/>
          </a:bodyPr>
          <a:lstStyle/>
          <a:p>
            <a:pPr algn="ctr" defTabSz="407315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5876" algn="l"/>
                <a:tab pos="813191" algn="l"/>
                <a:tab pos="1220503" algn="l"/>
                <a:tab pos="1627819" algn="l"/>
                <a:tab pos="2035135" algn="l"/>
                <a:tab pos="2442447" algn="l"/>
                <a:tab pos="2849764" algn="l"/>
                <a:tab pos="3257080" algn="l"/>
                <a:tab pos="3664394" algn="l"/>
                <a:tab pos="4071710" algn="l"/>
                <a:tab pos="4479024" algn="l"/>
                <a:tab pos="4886338" algn="l"/>
                <a:tab pos="5293653" algn="l"/>
                <a:tab pos="5700970" algn="l"/>
                <a:tab pos="6108283" algn="l"/>
                <a:tab pos="6515598" algn="l"/>
                <a:tab pos="6922912" algn="l"/>
                <a:tab pos="7330228" algn="l"/>
                <a:tab pos="7737543" algn="l"/>
                <a:tab pos="8144858" algn="l"/>
                <a:tab pos="8146295" algn="l"/>
                <a:tab pos="8553611" algn="l"/>
              </a:tabLst>
            </a:pPr>
            <a:r>
              <a:rPr lang="pt-BR" altLang="pt-BR" sz="3200" b="1" dirty="0">
                <a:solidFill>
                  <a:srgbClr val="FFFFFF"/>
                </a:solidFill>
              </a:rPr>
              <a:t>REDE DE ATENÇÃO À SAÚDE EM NÚMEROS</a:t>
            </a:r>
          </a:p>
        </p:txBody>
      </p:sp>
      <p:pic>
        <p:nvPicPr>
          <p:cNvPr id="5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680" y="6192650"/>
            <a:ext cx="1501920" cy="62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662893"/>
            <a:ext cx="2109582" cy="412841"/>
          </a:xfrm>
          <a:prstGeom prst="rect">
            <a:avLst/>
          </a:prstGeom>
          <a:noFill/>
        </p:spPr>
        <p:txBody>
          <a:bodyPr wrap="square" lIns="82902" tIns="41451" rIns="82902" bIns="41451" rtlCol="0">
            <a:spAutoFit/>
          </a:bodyPr>
          <a:lstStyle/>
          <a:p>
            <a:pPr defTabSz="407315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100" b="1" dirty="0">
                <a:solidFill>
                  <a:srgbClr val="808080"/>
                </a:solidFill>
              </a:rPr>
              <a:t>FONTE: SIH/SUS </a:t>
            </a:r>
          </a:p>
          <a:p>
            <a:pPr defTabSz="407315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100" b="1" dirty="0">
              <a:solidFill>
                <a:srgbClr val="808080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95727" y="1142652"/>
          <a:ext cx="8556366" cy="4995566"/>
        </p:xfrm>
        <a:graphic>
          <a:graphicData uri="http://schemas.openxmlformats.org/drawingml/2006/table">
            <a:tbl>
              <a:tblPr/>
              <a:tblGrid>
                <a:gridCol w="557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324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endParaRPr lang="pt-BR" sz="20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</a:rPr>
                        <a:t>2014</a:t>
                      </a: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96A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Calibri"/>
                        </a:rPr>
                        <a:t>2015</a:t>
                      </a:r>
                      <a:endParaRPr lang="pt-BR" sz="20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9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649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"/>
                          <a:cs typeface="Calibri"/>
                        </a:rPr>
                        <a:t>Consultas Médicas Realizadas por Profissionais de Nível Superior</a:t>
                      </a:r>
                      <a:endParaRPr lang="pt-BR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Arial"/>
                        </a:rPr>
                        <a:t>26.508.962</a:t>
                      </a:r>
                      <a:endParaRPr lang="pt-BR" sz="2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2D868F"/>
                          </a:solidFill>
                          <a:latin typeface="+mj-lt"/>
                          <a:ea typeface="Calibri"/>
                          <a:cs typeface="Calibri"/>
                        </a:rPr>
                        <a:t>29.798.890</a:t>
                      </a: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24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"/>
                          <a:cs typeface="Calibri"/>
                        </a:rPr>
                        <a:t>Consultas/Atendimento de Urgência</a:t>
                      </a:r>
                      <a:endParaRPr lang="pt-BR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chemeClr val="bg2"/>
                          </a:solidFill>
                          <a:latin typeface="Calibri"/>
                          <a:ea typeface="Arial"/>
                          <a:cs typeface="Arial"/>
                        </a:rPr>
                        <a:t>8.304.404</a:t>
                      </a:r>
                      <a:endParaRPr lang="pt-BR" sz="2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rgbClr val="2D868F"/>
                          </a:solidFill>
                          <a:latin typeface="+mj-lt"/>
                          <a:ea typeface="Arial"/>
                          <a:cs typeface="Arial"/>
                        </a:rPr>
                        <a:t>11.699.293</a:t>
                      </a:r>
                      <a:endParaRPr lang="pt-BR" sz="2000" dirty="0">
                        <a:solidFill>
                          <a:srgbClr val="2D868F"/>
                        </a:solidFill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649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"/>
                          <a:cs typeface="Calibri"/>
                        </a:rPr>
                        <a:t>Tratamento </a:t>
                      </a:r>
                      <a:r>
                        <a:rPr lang="pt-BR" sz="20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"/>
                          <a:cs typeface="Calibri"/>
                        </a:rPr>
                        <a:t>Oncológico</a:t>
                      </a:r>
                      <a:r>
                        <a:rPr lang="pt-BR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"/>
                          <a:cs typeface="Calibri"/>
                        </a:rPr>
                        <a:t> – Radioterapia, Quimioterapia, Medicina Nuclear e Oncologia em Geral</a:t>
                      </a:r>
                      <a:endParaRPr lang="pt-BR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chemeClr val="bg2"/>
                          </a:solidFill>
                          <a:latin typeface="Calibri"/>
                          <a:ea typeface="Arial"/>
                          <a:cs typeface="Arial"/>
                        </a:rPr>
                        <a:t>502.035</a:t>
                      </a:r>
                      <a:endParaRPr lang="pt-BR" sz="2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rgbClr val="2D868F"/>
                          </a:solidFill>
                          <a:latin typeface="+mj-lt"/>
                          <a:ea typeface="Arial"/>
                          <a:cs typeface="Arial"/>
                        </a:rPr>
                        <a:t>584.627</a:t>
                      </a:r>
                      <a:endParaRPr lang="pt-BR" sz="2000" dirty="0">
                        <a:solidFill>
                          <a:srgbClr val="2D868F"/>
                        </a:solidFill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324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"/>
                          <a:cs typeface="Calibri"/>
                        </a:rPr>
                        <a:t>Hemodiálise</a:t>
                      </a:r>
                      <a:endParaRPr lang="pt-BR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chemeClr val="bg2"/>
                          </a:solidFill>
                          <a:latin typeface="Calibri"/>
                          <a:ea typeface="Arial"/>
                          <a:cs typeface="Arial"/>
                        </a:rPr>
                        <a:t>628.054</a:t>
                      </a:r>
                      <a:endParaRPr lang="pt-BR" sz="2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rgbClr val="2D868F"/>
                          </a:solidFill>
                          <a:latin typeface="+mj-lt"/>
                          <a:ea typeface="Arial"/>
                          <a:cs typeface="Arial"/>
                        </a:rPr>
                        <a:t>717.819</a:t>
                      </a:r>
                      <a:endParaRPr lang="pt-BR" sz="2000" dirty="0">
                        <a:solidFill>
                          <a:srgbClr val="2D868F"/>
                        </a:solidFill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324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"/>
                          <a:cs typeface="Calibri"/>
                        </a:rPr>
                        <a:t>Cirurgia Cardíaca</a:t>
                      </a:r>
                      <a:endParaRPr lang="pt-BR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chemeClr val="bg2"/>
                          </a:solidFill>
                          <a:latin typeface="Calibri"/>
                          <a:ea typeface="Arial"/>
                          <a:cs typeface="Arial"/>
                        </a:rPr>
                        <a:t>5.569</a:t>
                      </a:r>
                      <a:endParaRPr lang="pt-BR" sz="2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rgbClr val="2D868F"/>
                          </a:solidFill>
                          <a:latin typeface="+mj-lt"/>
                          <a:ea typeface="Arial"/>
                          <a:cs typeface="Arial"/>
                        </a:rPr>
                        <a:t>6.229</a:t>
                      </a:r>
                      <a:endParaRPr lang="pt-BR" sz="2000" dirty="0">
                        <a:solidFill>
                          <a:srgbClr val="2D868F"/>
                        </a:solidFill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24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"/>
                          <a:cs typeface="Calibri"/>
                        </a:rPr>
                        <a:t>Transplante de Órgãos e Tecidos</a:t>
                      </a:r>
                      <a:endParaRPr lang="pt-BR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chemeClr val="bg2"/>
                          </a:solidFill>
                          <a:latin typeface="Calibri"/>
                          <a:ea typeface="Arial"/>
                          <a:cs typeface="Arial"/>
                        </a:rPr>
                        <a:t>4.890</a:t>
                      </a:r>
                      <a:endParaRPr lang="pt-BR" sz="2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rgbClr val="2D868F"/>
                          </a:solidFill>
                          <a:latin typeface="+mj-lt"/>
                          <a:ea typeface="Arial"/>
                          <a:cs typeface="Arial"/>
                        </a:rPr>
                        <a:t>5.638</a:t>
                      </a:r>
                      <a:endParaRPr lang="pt-BR" sz="2000" dirty="0">
                        <a:solidFill>
                          <a:srgbClr val="2D868F"/>
                        </a:solidFill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324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"/>
                          <a:cs typeface="Calibri"/>
                        </a:rPr>
                        <a:t>Partos Realizados</a:t>
                      </a:r>
                      <a:endParaRPr lang="pt-BR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chemeClr val="bg2"/>
                          </a:solidFill>
                          <a:latin typeface="Calibri"/>
                          <a:ea typeface="Arial"/>
                          <a:cs typeface="Arial"/>
                        </a:rPr>
                        <a:t>95.720</a:t>
                      </a:r>
                      <a:endParaRPr lang="pt-BR" sz="2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rgbClr val="2D868F"/>
                          </a:solidFill>
                          <a:latin typeface="+mj-lt"/>
                          <a:ea typeface="Arial"/>
                          <a:cs typeface="Arial"/>
                        </a:rPr>
                        <a:t>106.058</a:t>
                      </a:r>
                      <a:endParaRPr lang="pt-BR" sz="2000" dirty="0">
                        <a:solidFill>
                          <a:srgbClr val="2D868F"/>
                        </a:solidFill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3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Calibri"/>
                        </a:rPr>
                        <a:t>TOTAL</a:t>
                      </a: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36.049.634</a:t>
                      </a: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</a:rPr>
                        <a:t>42.918.554</a:t>
                      </a:r>
                    </a:p>
                  </a:txBody>
                  <a:tcPr marL="77887" marR="77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5497" y="179929"/>
            <a:ext cx="9108504" cy="584775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 fontAlgn="b">
              <a:defRPr/>
            </a:pPr>
            <a:r>
              <a:rPr lang="pt-BR" sz="3200" b="1" kern="0" dirty="0">
                <a:solidFill>
                  <a:sysClr val="window" lastClr="FFFFFF"/>
                </a:solidFill>
              </a:rPr>
              <a:t>CONTRATAÇÃO DE ORGANIZAÇÕES SOCIAIS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95288" y="1446214"/>
            <a:ext cx="8248650" cy="508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6" rIns="91410" bIns="45706">
            <a:spAutoFit/>
          </a:bodyPr>
          <a:lstStyle/>
          <a:p>
            <a:pPr marL="342793" indent="-342793" algn="just">
              <a:lnSpc>
                <a:spcPts val="3400"/>
              </a:lnSpc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4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O modelo foi adotado por  17 unidades da Federação de todas as regiões do país: Santa Catarina, São Paulo, Rio de Janeiro, Espírito Santo, Bahia, Pernambuco, Paraíba, Rio Grande do Norte, Ceará, Piauí, Maranhão, Goiás, Distrito Federal, Mato Grosso, Pará, Amazonas e Roraima (IBGE,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Estadic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,2013)</a:t>
            </a:r>
          </a:p>
          <a:p>
            <a:pPr marL="342793" indent="-342793" algn="just">
              <a:lnSpc>
                <a:spcPts val="3400"/>
              </a:lnSpc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793" indent="-342793" algn="just">
              <a:lnSpc>
                <a:spcPts val="3400"/>
              </a:lnSpc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4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Um aspecto inovador do modelo adotado no Estado de Pernambuco foi a seleção pública com ampla concorrência e divulgação para contratação da OS, ao invés do uso de dispensa de licitação.</a:t>
            </a: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288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5497" y="188640"/>
            <a:ext cx="9108504" cy="584775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 fontAlgn="b">
              <a:defRPr/>
            </a:pPr>
            <a:r>
              <a:rPr lang="pt-BR" sz="3200" b="1" kern="0" dirty="0">
                <a:solidFill>
                  <a:sysClr val="window" lastClr="FFFFFF"/>
                </a:solidFill>
              </a:rPr>
              <a:t>PREMISSAS DO MODELO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539553" y="1473748"/>
            <a:ext cx="8135937" cy="363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6" rIns="91410" bIns="45706">
            <a:spAutoFit/>
          </a:bodyPr>
          <a:lstStyle/>
          <a:p>
            <a:pPr marL="457059" indent="-457059">
              <a:buClr>
                <a:schemeClr val="tx1">
                  <a:lumMod val="50000"/>
                  <a:lumOff val="50000"/>
                </a:schemeClr>
              </a:buClr>
              <a:buFont typeface="Calibri" pitchFamily="34" charset="0"/>
              <a:buAutoNum type="arabicPeriod"/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Gestão  e Regulação exclusivas da Secretaria Estadual de Saúde.</a:t>
            </a:r>
          </a:p>
          <a:p>
            <a:pPr marL="457059" indent="-457059">
              <a:buClr>
                <a:schemeClr val="tx1">
                  <a:lumMod val="50000"/>
                  <a:lumOff val="50000"/>
                </a:schemeClr>
              </a:buClr>
            </a:pP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059" indent="-457059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  O Estado planeja, fiscaliza e monitora os resultados.</a:t>
            </a:r>
          </a:p>
          <a:p>
            <a:pPr marL="457059" indent="-457059">
              <a:buClr>
                <a:schemeClr val="tx1">
                  <a:lumMod val="50000"/>
                  <a:lumOff val="50000"/>
                </a:schemeClr>
              </a:buClr>
            </a:pP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059" indent="-457059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   Patrimônio permanece público e incorpora melhorias.</a:t>
            </a:r>
          </a:p>
        </p:txBody>
      </p:sp>
      <p:pic>
        <p:nvPicPr>
          <p:cNvPr id="6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307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5497" y="188640"/>
            <a:ext cx="9108504" cy="584775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 fontAlgn="b">
              <a:defRPr/>
            </a:pPr>
            <a:r>
              <a:rPr lang="pt-BR" sz="3200" b="1" kern="0" dirty="0">
                <a:solidFill>
                  <a:sysClr val="window" lastClr="FFFFFF"/>
                </a:solidFill>
              </a:rPr>
              <a:t>MARCOS LEGAIS</a:t>
            </a: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179388" y="1460501"/>
            <a:ext cx="8459787" cy="47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marL="342793" indent="-342793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4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Constituição Federal : Art. 37- §8; Art.196,Art. 197, Art. 199 - § 1</a:t>
            </a:r>
          </a:p>
          <a:p>
            <a:pPr marL="342793" indent="-342793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4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Lei Federal nº 8.080/90 – Lei Orgânica do SUS</a:t>
            </a:r>
          </a:p>
          <a:p>
            <a:pPr marL="342793" indent="-342793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4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Lei Federal nº 9.637/98 – Qualificação das Organizações Sociais</a:t>
            </a:r>
          </a:p>
          <a:p>
            <a:pPr marL="342793" indent="-342793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4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Lei Estadual nº 15.210/13 – Dispõe sobre as Organizações Sociais de</a:t>
            </a:r>
          </a:p>
          <a:p>
            <a:pPr marL="342793" indent="-342793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Saúde – OSS, no âmbito do Estado de Pernambuco</a:t>
            </a:r>
          </a:p>
          <a:p>
            <a:pPr marL="342793" indent="-342793"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4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Ação Direta de Inconstitucionalidade 1923: 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STF decidiu pela constitucionalidade da prestação de serviços públicos realizados pelo particular, como as organizações sociais, em parceria com o poder público. Reafirmando o que está disposto na Constituição Federal –Artigo 199 -§ 1.</a:t>
            </a:r>
          </a:p>
          <a:p>
            <a:pPr marL="342793" indent="-342793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4"/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307" y="6169608"/>
            <a:ext cx="16560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o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o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4876</TotalTime>
  <Words>2110</Words>
  <Application>Microsoft Office PowerPoint</Application>
  <PresentationFormat>Apresentação na tela (4:3)</PresentationFormat>
  <Paragraphs>638</Paragraphs>
  <Slides>25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25</vt:i4>
      </vt:variant>
    </vt:vector>
  </HeadingPairs>
  <TitlesOfParts>
    <vt:vector size="40" baseType="lpstr">
      <vt:lpstr>Microsoft YaHei</vt:lpstr>
      <vt:lpstr>Arial</vt:lpstr>
      <vt:lpstr>Arial Black</vt:lpstr>
      <vt:lpstr>Calibri</vt:lpstr>
      <vt:lpstr>Candara</vt:lpstr>
      <vt:lpstr>Segoe UI</vt:lpstr>
      <vt:lpstr>Times New Roman</vt:lpstr>
      <vt:lpstr>Webdings</vt:lpstr>
      <vt:lpstr>Wingdings</vt:lpstr>
      <vt:lpstr>Tema do Office</vt:lpstr>
      <vt:lpstr>1_Tema do Office</vt:lpstr>
      <vt:lpstr>2_Tema do Office</vt:lpstr>
      <vt:lpstr>3_Tema do Office</vt:lpstr>
      <vt:lpstr>Personalizar design</vt:lpstr>
      <vt:lpstr>4_Tema do Office</vt:lpstr>
      <vt:lpstr>Apresentação do PowerPoint</vt:lpstr>
      <vt:lpstr>Apresentação do PowerPoint</vt:lpstr>
      <vt:lpstr>GASTOS SAÚDE - REPRESENTATIVIDADE ESFERAS GESTÃO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fas4731564</dc:creator>
  <cp:lastModifiedBy>IBROSS</cp:lastModifiedBy>
  <cp:revision>434</cp:revision>
  <dcterms:created xsi:type="dcterms:W3CDTF">2015-09-10T18:09:27Z</dcterms:created>
  <dcterms:modified xsi:type="dcterms:W3CDTF">2021-11-03T20:38:06Z</dcterms:modified>
</cp:coreProperties>
</file>